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1" r:id="rId1"/>
  </p:sldMasterIdLst>
  <p:notesMasterIdLst>
    <p:notesMasterId r:id="rId51"/>
  </p:notesMasterIdLst>
  <p:sldIdLst>
    <p:sldId id="256" r:id="rId2"/>
    <p:sldId id="258" r:id="rId3"/>
    <p:sldId id="295" r:id="rId4"/>
    <p:sldId id="308" r:id="rId5"/>
    <p:sldId id="309" r:id="rId6"/>
    <p:sldId id="261" r:id="rId7"/>
    <p:sldId id="262" r:id="rId8"/>
    <p:sldId id="315" r:id="rId9"/>
    <p:sldId id="263" r:id="rId10"/>
    <p:sldId id="310" r:id="rId11"/>
    <p:sldId id="317" r:id="rId12"/>
    <p:sldId id="311" r:id="rId13"/>
    <p:sldId id="265" r:id="rId14"/>
    <p:sldId id="267" r:id="rId15"/>
    <p:sldId id="266" r:id="rId16"/>
    <p:sldId id="298" r:id="rId17"/>
    <p:sldId id="271" r:id="rId18"/>
    <p:sldId id="270" r:id="rId19"/>
    <p:sldId id="323" r:id="rId20"/>
    <p:sldId id="321" r:id="rId21"/>
    <p:sldId id="279" r:id="rId22"/>
    <p:sldId id="272" r:id="rId23"/>
    <p:sldId id="301" r:id="rId24"/>
    <p:sldId id="302" r:id="rId25"/>
    <p:sldId id="303" r:id="rId26"/>
    <p:sldId id="304" r:id="rId27"/>
    <p:sldId id="305" r:id="rId28"/>
    <p:sldId id="297" r:id="rId29"/>
    <p:sldId id="299" r:id="rId30"/>
    <p:sldId id="274" r:id="rId31"/>
    <p:sldId id="273" r:id="rId32"/>
    <p:sldId id="289" r:id="rId33"/>
    <p:sldId id="276" r:id="rId34"/>
    <p:sldId id="306" r:id="rId35"/>
    <p:sldId id="316" r:id="rId36"/>
    <p:sldId id="312" r:id="rId37"/>
    <p:sldId id="318" r:id="rId38"/>
    <p:sldId id="319" r:id="rId39"/>
    <p:sldId id="313" r:id="rId40"/>
    <p:sldId id="320" r:id="rId41"/>
    <p:sldId id="277" r:id="rId42"/>
    <p:sldId id="314" r:id="rId43"/>
    <p:sldId id="260" r:id="rId44"/>
    <p:sldId id="296" r:id="rId45"/>
    <p:sldId id="293" r:id="rId46"/>
    <p:sldId id="286" r:id="rId47"/>
    <p:sldId id="322" r:id="rId48"/>
    <p:sldId id="324" r:id="rId49"/>
    <p:sldId id="32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1AD3D23-6A99-0C43-B023-2C4C90812368}">
          <p14:sldIdLst>
            <p14:sldId id="256"/>
            <p14:sldId id="258"/>
            <p14:sldId id="295"/>
            <p14:sldId id="308"/>
            <p14:sldId id="309"/>
            <p14:sldId id="261"/>
            <p14:sldId id="262"/>
            <p14:sldId id="315"/>
            <p14:sldId id="263"/>
            <p14:sldId id="310"/>
            <p14:sldId id="317"/>
            <p14:sldId id="311"/>
            <p14:sldId id="265"/>
            <p14:sldId id="267"/>
            <p14:sldId id="266"/>
            <p14:sldId id="298"/>
            <p14:sldId id="271"/>
            <p14:sldId id="270"/>
            <p14:sldId id="323"/>
            <p14:sldId id="321"/>
            <p14:sldId id="279"/>
            <p14:sldId id="272"/>
            <p14:sldId id="301"/>
            <p14:sldId id="302"/>
            <p14:sldId id="303"/>
            <p14:sldId id="304"/>
            <p14:sldId id="305"/>
            <p14:sldId id="297"/>
            <p14:sldId id="299"/>
            <p14:sldId id="274"/>
            <p14:sldId id="273"/>
            <p14:sldId id="289"/>
            <p14:sldId id="276"/>
            <p14:sldId id="306"/>
            <p14:sldId id="316"/>
            <p14:sldId id="312"/>
            <p14:sldId id="318"/>
            <p14:sldId id="319"/>
            <p14:sldId id="313"/>
            <p14:sldId id="320"/>
            <p14:sldId id="277"/>
            <p14:sldId id="314"/>
            <p14:sldId id="260"/>
            <p14:sldId id="296"/>
            <p14:sldId id="293"/>
            <p14:sldId id="286"/>
            <p14:sldId id="322"/>
            <p14:sldId id="324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5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42"/>
    <p:restoredTop sz="86871"/>
  </p:normalViewPr>
  <p:slideViewPr>
    <p:cSldViewPr snapToGrid="0" snapToObjects="1">
      <p:cViewPr varScale="1">
        <p:scale>
          <a:sx n="110" d="100"/>
          <a:sy n="110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0ADC4-69DD-CF44-B8DF-03C4C72675B4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3E793-AA28-1846-B480-00CAFD444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14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the extent to which these have been seen as taboos in writing has decreased since the late 18</a:t>
            </a:r>
            <a:r>
              <a:rPr lang="en-US" baseline="30000" dirty="0"/>
              <a:t>th</a:t>
            </a:r>
            <a:r>
              <a:rPr lang="en-US" dirty="0"/>
              <a:t> century, and has decreased now; Language EVOLUTION change over time; may is not really used anymore; prescriptivism doesn’t make any sense teaching, but actually we lose these things; fridge versus refrigerator? Personal computer? Just putting up old English versus now (thou is gone?)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32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prior work has been doing ; add in corrections and talk about 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32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examples but maybe take out text; simpler measures of complexity and compare to other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486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grids directly on this plot</a:t>
            </a:r>
          </a:p>
          <a:p>
            <a:r>
              <a:rPr lang="en-US" dirty="0"/>
              <a:t>Directly replicates Kempe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71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grids directly on this plot</a:t>
            </a:r>
          </a:p>
          <a:p>
            <a:r>
              <a:rPr lang="en-US" dirty="0"/>
              <a:t>Directly replicates Kempe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56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grids directly on this plot</a:t>
            </a:r>
          </a:p>
          <a:p>
            <a:r>
              <a:rPr lang="en-US" dirty="0"/>
              <a:t>Directly replicates Kempe findings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6351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Learner is not red change color ; fix axes ; think about how to talk about passing on fixer’s language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388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Feedback on how to describe the fixer passing on language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24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collected from 60 kids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934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collected from 60 kids so far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65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8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Sheep &amp; bottle were not learnable for this child; so child makes simplifying errors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252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2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065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765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Ideas/feedback about this? How to create coding scheme and what these differences would tell us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 examples but maybe take out text; simpler measures of complexity and compare to other things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551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Pressure to have referential efficiency reduce ambiguity with ladle, spork, things that are spoon like, </a:t>
            </a:r>
            <a:r>
              <a:rPr lang="en-US" dirty="0" err="1"/>
              <a:t>siv</a:t>
            </a:r>
            <a:r>
              <a:rPr lang="en-US" dirty="0"/>
              <a:t>, teaspoon ; but we call these things what which reflects a cost ; have corrective elements within the examples ; nicknames versus child saying baba for bottle ; maybe have one where child production is accepted and not accepted?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852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Bottle ; what did they say ; simplicity on form and complexity on meaning ; people wont make jump that if you need a word for everything you need longer words ; assuming that people get that the thing is for more </a:t>
            </a:r>
            <a:r>
              <a:rPr lang="en-US" dirty="0" err="1"/>
              <a:t>specifc</a:t>
            </a:r>
            <a:r>
              <a:rPr lang="en-US" dirty="0"/>
              <a:t>; ground this example in real worlds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742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causes issues, you need descriptiveness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806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Lower working memories; also speak to weird people </a:t>
            </a:r>
          </a:p>
          <a:p>
            <a:endParaRPr lang="en-US" dirty="0"/>
          </a:p>
          <a:p>
            <a:r>
              <a:rPr lang="en-US" dirty="0"/>
              <a:t>TOOK OUT PICTURES, MAYBE PUT SOME IN HERE?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46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KIRBY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502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KIRBY PARADIGM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40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prior work has been doing ; add in corrections and talk about 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43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KEMPE PARADIGM; previous studies with children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4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KEMPE PARADIGM; previous studies with children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3E793-AA28-1846-B480-00CAFD444F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16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386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6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27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390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93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75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413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1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203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22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E5D92B8-34EF-6E4B-A76F-6D2791699B79}" type="datetimeFigureOut">
              <a:rPr lang="en-US" smtClean="0"/>
              <a:t>1/30/19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C69C827-329E-814C-957E-41A4A3F6D9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8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2" r:id="rId1"/>
    <p:sldLayoutId id="2147484043" r:id="rId2"/>
    <p:sldLayoutId id="2147484044" r:id="rId3"/>
    <p:sldLayoutId id="2147484045" r:id="rId4"/>
    <p:sldLayoutId id="2147484046" r:id="rId5"/>
    <p:sldLayoutId id="2147484047" r:id="rId6"/>
    <p:sldLayoutId id="2147484048" r:id="rId7"/>
    <p:sldLayoutId id="2147484049" r:id="rId8"/>
    <p:sldLayoutId id="2147484050" r:id="rId9"/>
    <p:sldLayoutId id="2147484051" r:id="rId10"/>
    <p:sldLayoutId id="2147484052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4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49.tiff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tiff"/><Relationship Id="rId5" Type="http://schemas.openxmlformats.org/officeDocument/2006/relationships/image" Target="../media/image51.tiff"/><Relationship Id="rId4" Type="http://schemas.openxmlformats.org/officeDocument/2006/relationships/image" Target="../media/image50.tiff"/><Relationship Id="rId9" Type="http://schemas.openxmlformats.org/officeDocument/2006/relationships/image" Target="../media/image55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tiff"/><Relationship Id="rId4" Type="http://schemas.openxmlformats.org/officeDocument/2006/relationships/image" Target="../media/image50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60.pn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4.png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8DEDAE-5A97-4A4E-8423-3CBF2EA2D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215674"/>
            <a:ext cx="8991600" cy="1645759"/>
          </a:xfrm>
        </p:spPr>
        <p:txBody>
          <a:bodyPr>
            <a:normAutofit/>
          </a:bodyPr>
          <a:lstStyle/>
          <a:p>
            <a:r>
              <a:rPr lang="en-US" sz="2900"/>
              <a:t>Caregiver reconstruction of children’s errors: the preservation of COMPLEXITY in language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143551F9-F8E1-F249-A3CC-86C565B64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74695"/>
            <a:ext cx="6801612" cy="51318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Madeline Meyers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PI: Dan </a:t>
            </a:r>
            <a:r>
              <a:rPr lang="en-US" sz="2800" dirty="0" err="1">
                <a:solidFill>
                  <a:schemeClr val="bg1"/>
                </a:solidFill>
              </a:rPr>
              <a:t>Yurovsky</a:t>
            </a:r>
            <a:r>
              <a:rPr lang="en-US" sz="2800" dirty="0">
                <a:solidFill>
                  <a:schemeClr val="bg1"/>
                </a:solidFill>
              </a:rPr>
              <a:t>, Ph.D.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</a:rPr>
              <a:t>University of Chicago</a:t>
            </a:r>
          </a:p>
        </p:txBody>
      </p:sp>
      <p:pic>
        <p:nvPicPr>
          <p:cNvPr id="18" name="Google Shape;106;p13">
            <a:extLst>
              <a:ext uri="{FF2B5EF4-FFF2-40B4-BE49-F238E27FC236}">
                <a16:creationId xmlns:a16="http://schemas.microsoft.com/office/drawing/2014/main" id="{6BC74480-6BBB-4140-9C08-15410B4D8CA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5957" y="182572"/>
            <a:ext cx="3664043" cy="16457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000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Iterated learning studies with children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DEDD63-E4C1-CB45-99D2-4329192A65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067" y="2597810"/>
            <a:ext cx="11930933" cy="230246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898013-C5B9-884A-A217-1F93DB906B2F}"/>
              </a:ext>
            </a:extLst>
          </p:cNvPr>
          <p:cNvSpPr txBox="1"/>
          <p:nvPr/>
        </p:nvSpPr>
        <p:spPr>
          <a:xfrm>
            <a:off x="9905999" y="62761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Kempe et al. (2015)</a:t>
            </a:r>
          </a:p>
        </p:txBody>
      </p:sp>
    </p:spTree>
    <p:extLst>
      <p:ext uri="{BB962C8B-B14F-4D97-AF65-F5344CB8AC3E}">
        <p14:creationId xmlns:p14="http://schemas.microsoft.com/office/powerpoint/2010/main" val="176117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Iterated learning studies with children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898013-C5B9-884A-A217-1F93DB906B2F}"/>
              </a:ext>
            </a:extLst>
          </p:cNvPr>
          <p:cNvSpPr txBox="1"/>
          <p:nvPr/>
        </p:nvSpPr>
        <p:spPr>
          <a:xfrm>
            <a:off x="9905999" y="62761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Kempe et al. (2015)</a:t>
            </a:r>
          </a:p>
        </p:txBody>
      </p:sp>
      <p:pic>
        <p:nvPicPr>
          <p:cNvPr id="8" name="Content Placeholder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A50EC5E-C302-0A4A-8718-B9F7B6C76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61764" y="1188720"/>
            <a:ext cx="5268470" cy="5475529"/>
          </a:xfrm>
        </p:spPr>
      </p:pic>
    </p:spTree>
    <p:extLst>
      <p:ext uri="{BB962C8B-B14F-4D97-AF65-F5344CB8AC3E}">
        <p14:creationId xmlns:p14="http://schemas.microsoft.com/office/powerpoint/2010/main" val="2052663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EADA073B-DB24-0C47-8DC1-66F0257C7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8536018" y="1950755"/>
            <a:ext cx="1492252" cy="47048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This is still not how generational transmission operates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Language is understood based on the listener’s inferences and prior knowledge</a:t>
            </a:r>
          </a:p>
          <a:p>
            <a:r>
              <a:rPr lang="en-US" sz="3200" dirty="0"/>
              <a:t>Predictions are subject to feedback and correction</a:t>
            </a:r>
          </a:p>
          <a:p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011417-61CA-D54F-8C25-E6FE08FD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4090731" y="3409323"/>
            <a:ext cx="1492252" cy="33753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05524BB-5306-764B-A79E-3A24388D2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569019" y="3223940"/>
            <a:ext cx="1436230" cy="35176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532FC8-05B9-8E47-9858-7DE8964D7F3B}"/>
              </a:ext>
            </a:extLst>
          </p:cNvPr>
          <p:cNvSpPr/>
          <p:nvPr/>
        </p:nvSpPr>
        <p:spPr>
          <a:xfrm>
            <a:off x="933739" y="4345913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5A83627-7899-744F-895D-1326C6E11C85}"/>
              </a:ext>
            </a:extLst>
          </p:cNvPr>
          <p:cNvSpPr/>
          <p:nvPr/>
        </p:nvSpPr>
        <p:spPr>
          <a:xfrm>
            <a:off x="2235106" y="2893927"/>
            <a:ext cx="1547888" cy="1318253"/>
          </a:xfrm>
          <a:prstGeom prst="wedgeRoundRectCallout">
            <a:avLst>
              <a:gd name="adj1" fmla="val -103743"/>
              <a:gd name="adj2" fmla="val 402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is a sheep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820E327-7C98-2B43-A0DB-B9E44AE1FA56}"/>
              </a:ext>
            </a:extLst>
          </p:cNvPr>
          <p:cNvSpPr/>
          <p:nvPr/>
        </p:nvSpPr>
        <p:spPr>
          <a:xfrm>
            <a:off x="4338208" y="4977982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86CBB7-0CFA-A046-9AF7-8734D371CC70}"/>
              </a:ext>
            </a:extLst>
          </p:cNvPr>
          <p:cNvSpPr/>
          <p:nvPr/>
        </p:nvSpPr>
        <p:spPr>
          <a:xfrm>
            <a:off x="8760491" y="4145315"/>
            <a:ext cx="751840" cy="10493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8DAD8-C784-8742-B6FA-53C756D8D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10884851" y="3416964"/>
            <a:ext cx="1492252" cy="3375375"/>
          </a:xfrm>
          <a:prstGeom prst="rect">
            <a:avLst/>
          </a:prstGeom>
        </p:spPr>
      </p:pic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657A834F-5BB9-8343-8D28-252C0ACFE733}"/>
              </a:ext>
            </a:extLst>
          </p:cNvPr>
          <p:cNvSpPr/>
          <p:nvPr/>
        </p:nvSpPr>
        <p:spPr>
          <a:xfrm>
            <a:off x="10090145" y="2932463"/>
            <a:ext cx="1137920" cy="629920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sheep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88681F-DFD2-EA4B-81BF-E1AE6AFB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703" y="3396041"/>
            <a:ext cx="907140" cy="907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BB65EA-0979-E04A-B652-1EDFEB8AA2C1}"/>
              </a:ext>
            </a:extLst>
          </p:cNvPr>
          <p:cNvSpPr/>
          <p:nvPr/>
        </p:nvSpPr>
        <p:spPr>
          <a:xfrm>
            <a:off x="11172513" y="4923609"/>
            <a:ext cx="751840" cy="7793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77621F-E3D1-0B49-AA6A-1970E170E5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1870412" y="5749760"/>
            <a:ext cx="1137920" cy="8905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D8D583-4912-3D4A-A101-11015D76A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9766946" y="5489351"/>
            <a:ext cx="1137920" cy="890546"/>
          </a:xfrm>
          <a:prstGeom prst="rect">
            <a:avLst/>
          </a:prstGeom>
        </p:spPr>
      </p:pic>
      <p:sp>
        <p:nvSpPr>
          <p:cNvPr id="35" name="Rounded Rectangular Callout 34">
            <a:extLst>
              <a:ext uri="{FF2B5EF4-FFF2-40B4-BE49-F238E27FC236}">
                <a16:creationId xmlns:a16="http://schemas.microsoft.com/office/drawing/2014/main" id="{E2CC08F8-B928-6541-B82D-1233493283E3}"/>
              </a:ext>
            </a:extLst>
          </p:cNvPr>
          <p:cNvSpPr/>
          <p:nvPr/>
        </p:nvSpPr>
        <p:spPr>
          <a:xfrm>
            <a:off x="1803073" y="4585120"/>
            <a:ext cx="1220752" cy="729920"/>
          </a:xfrm>
          <a:prstGeom prst="wedgeRoundRectCallout">
            <a:avLst>
              <a:gd name="adj1" fmla="val -79883"/>
              <a:gd name="adj2" fmla="val -1095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No,  sheep</a:t>
            </a:r>
          </a:p>
        </p:txBody>
      </p:sp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CB14803-D0C3-0A4C-B33A-4D8C6FADE95C}"/>
              </a:ext>
            </a:extLst>
          </p:cNvPr>
          <p:cNvSpPr/>
          <p:nvPr/>
        </p:nvSpPr>
        <p:spPr>
          <a:xfrm>
            <a:off x="2987469" y="4303181"/>
            <a:ext cx="1174645" cy="523488"/>
          </a:xfrm>
          <a:prstGeom prst="wedgeRoundRectCallout">
            <a:avLst>
              <a:gd name="adj1" fmla="val 85259"/>
              <a:gd name="adj2" fmla="val 429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Baba?</a:t>
            </a:r>
          </a:p>
        </p:txBody>
      </p:sp>
    </p:spTree>
    <p:extLst>
      <p:ext uri="{BB962C8B-B14F-4D97-AF65-F5344CB8AC3E}">
        <p14:creationId xmlns:p14="http://schemas.microsoft.com/office/powerpoint/2010/main" val="31840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1" grpId="1" animBg="1"/>
      <p:bldP spid="24" grpId="0" animBg="1"/>
      <p:bldP spid="25" grpId="0" animBg="1"/>
      <p:bldP spid="27" grpId="0" animBg="1"/>
      <p:bldP spid="31" grpId="0" animBg="1"/>
      <p:bldP spid="35" grpId="0" animBg="1"/>
      <p:bldP spid="35" grpId="1" animBg="1"/>
      <p:bldP spid="36" grpId="0" animBg="1"/>
      <p:bldP spid="3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B19C8-B7FA-4F41-A725-6FF0D099C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F513BA-5D02-7B49-BAFE-6D139D076CDB}"/>
              </a:ext>
            </a:extLst>
          </p:cNvPr>
          <p:cNvSpPr txBox="1"/>
          <p:nvPr/>
        </p:nvSpPr>
        <p:spPr>
          <a:xfrm>
            <a:off x="9905999" y="6276109"/>
            <a:ext cx="2064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Kempe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921374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9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1: adult baseline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480 adults on Amazon Mechanical Turk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r>
              <a:rPr lang="en-US" sz="3000" dirty="0"/>
              <a:t>Measured</a:t>
            </a:r>
          </a:p>
          <a:p>
            <a:pPr lvl="2"/>
            <a:r>
              <a:rPr lang="en-US" sz="3000" dirty="0"/>
              <a:t>Complexity </a:t>
            </a:r>
          </a:p>
          <a:p>
            <a:pPr lvl="2"/>
            <a:r>
              <a:rPr lang="en-US" sz="3000" dirty="0"/>
              <a:t>Percent Accuracy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9483962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Algorithmic complexity measure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E0DCF1-36B2-254A-BC82-BA9808242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64" y="2047128"/>
            <a:ext cx="2922164" cy="2955752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5B195CCA-02D1-544B-9BAF-9E84770DE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19" y="2102549"/>
            <a:ext cx="3113023" cy="2959422"/>
          </a:xfrm>
          <a:prstGeom prst="rect">
            <a:avLst/>
          </a:pr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CFA188B0-FD09-4341-8213-2A26B2012AE0}"/>
              </a:ext>
            </a:extLst>
          </p:cNvPr>
          <p:cNvSpPr/>
          <p:nvPr/>
        </p:nvSpPr>
        <p:spPr>
          <a:xfrm>
            <a:off x="3699165" y="2905785"/>
            <a:ext cx="2396835" cy="1219200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“fill in every other cell”</a:t>
            </a:r>
          </a:p>
        </p:txBody>
      </p:sp>
      <p:sp>
        <p:nvSpPr>
          <p:cNvPr id="7" name="Rectangular Callout 6">
            <a:extLst>
              <a:ext uri="{FF2B5EF4-FFF2-40B4-BE49-F238E27FC236}">
                <a16:creationId xmlns:a16="http://schemas.microsoft.com/office/drawing/2014/main" id="{A276B375-E91D-F346-A6ED-D0C95849287D}"/>
              </a:ext>
            </a:extLst>
          </p:cNvPr>
          <p:cNvSpPr/>
          <p:nvPr/>
        </p:nvSpPr>
        <p:spPr>
          <a:xfrm>
            <a:off x="9608153" y="2102549"/>
            <a:ext cx="2396835" cy="2235199"/>
          </a:xfrm>
          <a:prstGeom prst="wedgeRectCallout">
            <a:avLst>
              <a:gd name="adj1" fmla="val -67076"/>
              <a:gd name="adj2" fmla="val 50000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“fill in two cells diagonal in the top, one on the right hand corner, three that are third from the left, make an angular shape and add a diagonal.”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4216B-C5C3-7E4C-99CC-BAA8B5EA460A}"/>
              </a:ext>
            </a:extLst>
          </p:cNvPr>
          <p:cNvSpPr txBox="1"/>
          <p:nvPr/>
        </p:nvSpPr>
        <p:spPr>
          <a:xfrm>
            <a:off x="10262755" y="6410095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Zenil</a:t>
            </a:r>
            <a:r>
              <a:rPr lang="en-US" dirty="0"/>
              <a:t> et al. (2015)</a:t>
            </a:r>
          </a:p>
        </p:txBody>
      </p:sp>
    </p:spTree>
    <p:extLst>
      <p:ext uri="{BB962C8B-B14F-4D97-AF65-F5344CB8AC3E}">
        <p14:creationId xmlns:p14="http://schemas.microsoft.com/office/powerpoint/2010/main" val="215808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Accuracy increases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 descr="A picture containing object, antenna&#13;&#10;&#13;&#10;Description automatically generated">
            <a:extLst>
              <a:ext uri="{FF2B5EF4-FFF2-40B4-BE49-F238E27FC236}">
                <a16:creationId xmlns:a16="http://schemas.microsoft.com/office/drawing/2014/main" id="{52A57AA5-15E1-484B-AE50-0DBA709F11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21" y="1542241"/>
            <a:ext cx="7443355" cy="496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59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Complexity decreases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 descr="A picture containing object, antenna&#13;&#10;&#13;&#10;Description automatically generated">
            <a:extLst>
              <a:ext uri="{FF2B5EF4-FFF2-40B4-BE49-F238E27FC236}">
                <a16:creationId xmlns:a16="http://schemas.microsoft.com/office/drawing/2014/main" id="{C7C372E9-867F-424E-A743-DD9E5212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26" y="1411778"/>
            <a:ext cx="7834746" cy="5223164"/>
          </a:xfrm>
          <a:prstGeom prst="rect">
            <a:avLst/>
          </a:prstGeom>
        </p:spPr>
      </p:pic>
      <p:pic>
        <p:nvPicPr>
          <p:cNvPr id="6" name="Picture 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42055549-19F6-6E48-A926-F031B14D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673" y="1300941"/>
            <a:ext cx="1388289" cy="1319789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5B53C24F-A16E-B846-9F86-84458CD621B4}"/>
              </a:ext>
            </a:extLst>
          </p:cNvPr>
          <p:cNvSpPr/>
          <p:nvPr/>
        </p:nvSpPr>
        <p:spPr>
          <a:xfrm rot="20862439">
            <a:off x="3769442" y="1975522"/>
            <a:ext cx="1114503" cy="286560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BF2DFDD-EAD8-AF48-9875-C398D9ACB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132" y="2093314"/>
            <a:ext cx="1388288" cy="1363451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E578297-9039-AF48-9419-C5D67A4EB7C4}"/>
              </a:ext>
            </a:extLst>
          </p:cNvPr>
          <p:cNvSpPr/>
          <p:nvPr/>
        </p:nvSpPr>
        <p:spPr>
          <a:xfrm rot="19914184">
            <a:off x="5284253" y="3516229"/>
            <a:ext cx="1431942" cy="265619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351DF68-16C5-9B4D-8E14-F8E470CF5451}"/>
              </a:ext>
            </a:extLst>
          </p:cNvPr>
          <p:cNvSpPr/>
          <p:nvPr/>
        </p:nvSpPr>
        <p:spPr>
          <a:xfrm rot="17993700">
            <a:off x="8093365" y="3879144"/>
            <a:ext cx="1431942" cy="265619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A73D0519-79E8-464C-9996-CF64048D1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3009" y="2033730"/>
            <a:ext cx="1395533" cy="14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icture containing antenna, object&#13;&#10;&#13;&#10;Description automatically generated">
            <a:extLst>
              <a:ext uri="{FF2B5EF4-FFF2-40B4-BE49-F238E27FC236}">
                <a16:creationId xmlns:a16="http://schemas.microsoft.com/office/drawing/2014/main" id="{4E2D2D16-06E5-6747-9413-5D765F174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150" y="2196555"/>
            <a:ext cx="6221304" cy="40907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Complexity decreases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42055549-19F6-6E48-A926-F031B14D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6262" y="1887622"/>
            <a:ext cx="1111450" cy="1056610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5B53C24F-A16E-B846-9F86-84458CD621B4}"/>
              </a:ext>
            </a:extLst>
          </p:cNvPr>
          <p:cNvSpPr/>
          <p:nvPr/>
        </p:nvSpPr>
        <p:spPr>
          <a:xfrm rot="19522457">
            <a:off x="3529079" y="2602799"/>
            <a:ext cx="637331" cy="198139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BF2DFDD-EAD8-AF48-9875-C398D9ACB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802" y="2338360"/>
            <a:ext cx="1111451" cy="1091566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E578297-9039-AF48-9419-C5D67A4EB7C4}"/>
              </a:ext>
            </a:extLst>
          </p:cNvPr>
          <p:cNvSpPr/>
          <p:nvPr/>
        </p:nvSpPr>
        <p:spPr>
          <a:xfrm rot="16782971">
            <a:off x="5526485" y="3716474"/>
            <a:ext cx="742251" cy="188462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351DF68-16C5-9B4D-8E14-F8E470CF5451}"/>
              </a:ext>
            </a:extLst>
          </p:cNvPr>
          <p:cNvSpPr/>
          <p:nvPr/>
        </p:nvSpPr>
        <p:spPr>
          <a:xfrm rot="15566362">
            <a:off x="7806093" y="4160859"/>
            <a:ext cx="770374" cy="191036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A73D0519-79E8-464C-9996-CF64048D1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212" y="2689914"/>
            <a:ext cx="1145144" cy="119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Languages change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A8707C2-77E9-4F40-A10A-639A5237EE62}"/>
              </a:ext>
            </a:extLst>
          </p:cNvPr>
          <p:cNvSpPr txBox="1">
            <a:spLocks/>
          </p:cNvSpPr>
          <p:nvPr/>
        </p:nvSpPr>
        <p:spPr>
          <a:xfrm>
            <a:off x="304801" y="1412471"/>
            <a:ext cx="6982690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FF0000"/>
                </a:solidFill>
              </a:rPr>
              <a:t>Old English (450 – 1150 BCE)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85CDAC15-3A29-254F-8625-9EE9C65AEBA3}"/>
              </a:ext>
            </a:extLst>
          </p:cNvPr>
          <p:cNvSpPr txBox="1">
            <a:spLocks/>
          </p:cNvSpPr>
          <p:nvPr/>
        </p:nvSpPr>
        <p:spPr>
          <a:xfrm>
            <a:off x="7914410" y="1412471"/>
            <a:ext cx="6497775" cy="83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>
                <a:solidFill>
                  <a:srgbClr val="FF0000"/>
                </a:solidFill>
              </a:rPr>
              <a:t>Modern English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F59ED5-62BD-604A-8DCE-AED8E73C9336}"/>
              </a:ext>
            </a:extLst>
          </p:cNvPr>
          <p:cNvSpPr txBox="1"/>
          <p:nvPr/>
        </p:nvSpPr>
        <p:spPr>
          <a:xfrm>
            <a:off x="10300852" y="6428509"/>
            <a:ext cx="1724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Brainerd (1989)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1D666F2D-A016-3E4C-B9F1-4F15F1C26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27C70253-0838-FF43-B7CD-8088717C5C75}"/>
              </a:ext>
            </a:extLst>
          </p:cNvPr>
          <p:cNvSpPr txBox="1">
            <a:spLocks/>
          </p:cNvSpPr>
          <p:nvPr/>
        </p:nvSpPr>
        <p:spPr>
          <a:xfrm>
            <a:off x="1828798" y="2142944"/>
            <a:ext cx="2064330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heorte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56EC564-9203-D048-B573-C05431D9DCDD}"/>
              </a:ext>
            </a:extLst>
          </p:cNvPr>
          <p:cNvSpPr txBox="1">
            <a:spLocks/>
          </p:cNvSpPr>
          <p:nvPr/>
        </p:nvSpPr>
        <p:spPr>
          <a:xfrm>
            <a:off x="8991600" y="2144174"/>
            <a:ext cx="1454729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heart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3962B45-130F-FB40-AA6E-268255EB94D6}"/>
              </a:ext>
            </a:extLst>
          </p:cNvPr>
          <p:cNvSpPr txBox="1">
            <a:spLocks/>
          </p:cNvSpPr>
          <p:nvPr/>
        </p:nvSpPr>
        <p:spPr>
          <a:xfrm>
            <a:off x="1828795" y="2905861"/>
            <a:ext cx="1856513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 err="1">
                <a:solidFill>
                  <a:schemeClr val="tx1"/>
                </a:solidFill>
              </a:rPr>
              <a:t>brodor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480BFDD2-59EE-8542-A4EE-F46367EA8EEA}"/>
              </a:ext>
            </a:extLst>
          </p:cNvPr>
          <p:cNvSpPr txBox="1">
            <a:spLocks/>
          </p:cNvSpPr>
          <p:nvPr/>
        </p:nvSpPr>
        <p:spPr>
          <a:xfrm>
            <a:off x="8832268" y="2980062"/>
            <a:ext cx="1960423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brother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EF72BECF-D454-634E-B7EF-191F9FF01C17}"/>
              </a:ext>
            </a:extLst>
          </p:cNvPr>
          <p:cNvSpPr txBox="1">
            <a:spLocks/>
          </p:cNvSpPr>
          <p:nvPr/>
        </p:nvSpPr>
        <p:spPr>
          <a:xfrm>
            <a:off x="1905003" y="3795877"/>
            <a:ext cx="1454729" cy="6103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>
                <a:solidFill>
                  <a:schemeClr val="tx1"/>
                </a:solidFill>
              </a:rPr>
              <a:t>thou</a:t>
            </a:r>
          </a:p>
        </p:txBody>
      </p:sp>
      <p:sp>
        <p:nvSpPr>
          <p:cNvPr id="41" name="Multiply 40">
            <a:extLst>
              <a:ext uri="{FF2B5EF4-FFF2-40B4-BE49-F238E27FC236}">
                <a16:creationId xmlns:a16="http://schemas.microsoft.com/office/drawing/2014/main" id="{86338233-2DE5-9545-9C33-1F2434CF2801}"/>
              </a:ext>
            </a:extLst>
          </p:cNvPr>
          <p:cNvSpPr/>
          <p:nvPr/>
        </p:nvSpPr>
        <p:spPr>
          <a:xfrm>
            <a:off x="9102436" y="3709286"/>
            <a:ext cx="1184561" cy="928523"/>
          </a:xfrm>
          <a:prstGeom prst="mathMultiply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9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3;&#10;&#13;&#10;Description automatically generated">
            <a:extLst>
              <a:ext uri="{FF2B5EF4-FFF2-40B4-BE49-F238E27FC236}">
                <a16:creationId xmlns:a16="http://schemas.microsoft.com/office/drawing/2014/main" id="{79CFBA06-42D2-A14D-95FD-E0716F7EB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782" y="1374690"/>
            <a:ext cx="8248433" cy="54989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Complexity decreases over generations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42055549-19F6-6E48-A926-F031B14D6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341" y="1281704"/>
            <a:ext cx="1388289" cy="1319789"/>
          </a:xfrm>
          <a:prstGeom prst="rect">
            <a:avLst/>
          </a:prstGeom>
        </p:spPr>
      </p:pic>
      <p:sp>
        <p:nvSpPr>
          <p:cNvPr id="7" name="Left Arrow 6">
            <a:extLst>
              <a:ext uri="{FF2B5EF4-FFF2-40B4-BE49-F238E27FC236}">
                <a16:creationId xmlns:a16="http://schemas.microsoft.com/office/drawing/2014/main" id="{5B53C24F-A16E-B846-9F86-84458CD621B4}"/>
              </a:ext>
            </a:extLst>
          </p:cNvPr>
          <p:cNvSpPr/>
          <p:nvPr/>
        </p:nvSpPr>
        <p:spPr>
          <a:xfrm rot="20277778">
            <a:off x="3677489" y="1842203"/>
            <a:ext cx="783926" cy="171260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BF2DFDD-EAD8-AF48-9875-C398D9ACB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132" y="1460533"/>
            <a:ext cx="1388288" cy="1363451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FE578297-9039-AF48-9419-C5D67A4EB7C4}"/>
              </a:ext>
            </a:extLst>
          </p:cNvPr>
          <p:cNvSpPr/>
          <p:nvPr/>
        </p:nvSpPr>
        <p:spPr>
          <a:xfrm rot="18005043">
            <a:off x="5123016" y="3266974"/>
            <a:ext cx="1431942" cy="188591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3351DF68-16C5-9B4D-8E14-F8E470CF5451}"/>
              </a:ext>
            </a:extLst>
          </p:cNvPr>
          <p:cNvSpPr/>
          <p:nvPr/>
        </p:nvSpPr>
        <p:spPr>
          <a:xfrm rot="17522953">
            <a:off x="7126460" y="3922943"/>
            <a:ext cx="1431942" cy="150595"/>
          </a:xfrm>
          <a:prstGeom prst="lef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A73D0519-79E8-464C-9996-CF64048D1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6632" y="2093318"/>
            <a:ext cx="1395533" cy="146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64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Additional complexity plots</a:t>
            </a:r>
          </a:p>
        </p:txBody>
      </p:sp>
      <p:pic>
        <p:nvPicPr>
          <p:cNvPr id="4" name="Picture 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953A0C0F-3182-C041-A6E8-5DCBF31E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64" y="1787700"/>
            <a:ext cx="5403272" cy="3602181"/>
          </a:xfrm>
          <a:prstGeom prst="rect">
            <a:avLst/>
          </a:prstGeom>
        </p:spPr>
      </p:pic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59184A8D-ECF3-9F4C-A10E-27DF66508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3" y="1679173"/>
            <a:ext cx="5566063" cy="37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22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8AE5-2DBA-6B45-B61C-A1BD8AA45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F9F8E3-9001-DD42-9527-DF66001DC10C}"/>
              </a:ext>
            </a:extLst>
          </p:cNvPr>
          <p:cNvSpPr txBox="1"/>
          <p:nvPr/>
        </p:nvSpPr>
        <p:spPr>
          <a:xfrm>
            <a:off x="8867206" y="1201783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</p:spTree>
    <p:extLst>
      <p:ext uri="{BB962C8B-B14F-4D97-AF65-F5344CB8AC3E}">
        <p14:creationId xmlns:p14="http://schemas.microsoft.com/office/powerpoint/2010/main" val="2082561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010F3-66FE-234E-A6CC-732A8A1445E3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30A3A-F340-3B44-B49A-DE939C596C9F}"/>
              </a:ext>
            </a:extLst>
          </p:cNvPr>
          <p:cNvSpPr txBox="1"/>
          <p:nvPr/>
        </p:nvSpPr>
        <p:spPr>
          <a:xfrm>
            <a:off x="8619342" y="2848565"/>
            <a:ext cx="34202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Georgia" panose="02040502050405020303" pitchFamily="18" charset="0"/>
              </a:rPr>
              <a:t>“your job is to re-create patterns to match a target” </a:t>
            </a:r>
          </a:p>
        </p:txBody>
      </p:sp>
    </p:spTree>
    <p:extLst>
      <p:ext uri="{BB962C8B-B14F-4D97-AF65-F5344CB8AC3E}">
        <p14:creationId xmlns:p14="http://schemas.microsoft.com/office/powerpoint/2010/main" val="2230285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6630F2-3BE3-3E47-95A3-721D8643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0"/>
          <a:stretch/>
        </p:blipFill>
        <p:spPr>
          <a:xfrm>
            <a:off x="4000500" y="1372458"/>
            <a:ext cx="4946568" cy="49736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81189B-0670-AE46-A750-CECE75C952AB}"/>
              </a:ext>
            </a:extLst>
          </p:cNvPr>
          <p:cNvSpPr txBox="1"/>
          <p:nvPr/>
        </p:nvSpPr>
        <p:spPr>
          <a:xfrm>
            <a:off x="8619344" y="1186018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</p:spTree>
    <p:extLst>
      <p:ext uri="{BB962C8B-B14F-4D97-AF65-F5344CB8AC3E}">
        <p14:creationId xmlns:p14="http://schemas.microsoft.com/office/powerpoint/2010/main" val="11701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08AE5-2DBA-6B45-B61C-A1BD8AA45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1" t="2846"/>
          <a:stretch/>
        </p:blipFill>
        <p:spPr>
          <a:xfrm>
            <a:off x="3717561" y="1648917"/>
            <a:ext cx="4836130" cy="443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D0059C-2C5A-0645-8D5B-61E0DD01B39E}"/>
              </a:ext>
            </a:extLst>
          </p:cNvPr>
          <p:cNvSpPr txBox="1"/>
          <p:nvPr/>
        </p:nvSpPr>
        <p:spPr>
          <a:xfrm>
            <a:off x="9159805" y="1307285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</p:spTree>
    <p:extLst>
      <p:ext uri="{BB962C8B-B14F-4D97-AF65-F5344CB8AC3E}">
        <p14:creationId xmlns:p14="http://schemas.microsoft.com/office/powerpoint/2010/main" val="1829388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6630F2-3BE3-3E47-95A3-721D86439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0"/>
          <a:stretch/>
        </p:blipFill>
        <p:spPr>
          <a:xfrm>
            <a:off x="4000500" y="1372458"/>
            <a:ext cx="4946568" cy="49736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F4D74D-ABCD-254A-9AF9-E9FAFCA4E3E8}"/>
              </a:ext>
            </a:extLst>
          </p:cNvPr>
          <p:cNvSpPr txBox="1"/>
          <p:nvPr/>
        </p:nvSpPr>
        <p:spPr>
          <a:xfrm>
            <a:off x="8947068" y="2745736"/>
            <a:ext cx="306482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  <a:latin typeface="Georgia" panose="02040502050405020303" pitchFamily="18" charset="0"/>
              </a:rPr>
              <a:t>“your job is to correct errors on the grid patterns to match the target” </a:t>
            </a:r>
          </a:p>
        </p:txBody>
      </p:sp>
    </p:spTree>
    <p:extLst>
      <p:ext uri="{BB962C8B-B14F-4D97-AF65-F5344CB8AC3E}">
        <p14:creationId xmlns:p14="http://schemas.microsoft.com/office/powerpoint/2010/main" val="997068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paradigm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5BF62B-29BB-FD42-B3E4-C7175075D1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40" y="1527650"/>
            <a:ext cx="6326804" cy="46632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EDD8DC-A9A6-C545-802B-0188FA4740D4}"/>
              </a:ext>
            </a:extLst>
          </p:cNvPr>
          <p:cNvSpPr txBox="1"/>
          <p:nvPr/>
        </p:nvSpPr>
        <p:spPr>
          <a:xfrm>
            <a:off x="9114263" y="1217287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A548FA-475F-4542-BD93-548D8D70B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975" y="1558919"/>
            <a:ext cx="4627658" cy="482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3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 PARADIGM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" y="1188720"/>
            <a:ext cx="12192000" cy="5669280"/>
          </a:xfrm>
          <a:solidFill>
            <a:schemeClr val="bg1"/>
          </a:solidFill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36B9C2-B45C-BE49-84AE-CE301B26097A}"/>
              </a:ext>
            </a:extLst>
          </p:cNvPr>
          <p:cNvSpPr txBox="1"/>
          <p:nvPr/>
        </p:nvSpPr>
        <p:spPr>
          <a:xfrm>
            <a:off x="434051" y="1427871"/>
            <a:ext cx="3011278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70C0"/>
                </a:solidFill>
                <a:latin typeface="Georgia" panose="02040502050405020303" pitchFamily="18" charset="0"/>
              </a:rPr>
              <a:t>1 ) Learner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0B455B-45BA-7F43-8096-A6B11BBF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92" y="2343253"/>
            <a:ext cx="1856250" cy="1666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7E841E-1A0D-364C-A490-E943B0AE8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542" y="2038786"/>
            <a:ext cx="3811033" cy="20466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668920-BFB4-5B46-9459-CE6F8B76FC41}"/>
              </a:ext>
            </a:extLst>
          </p:cNvPr>
          <p:cNvSpPr txBox="1"/>
          <p:nvPr/>
        </p:nvSpPr>
        <p:spPr>
          <a:xfrm>
            <a:off x="150646" y="4097877"/>
            <a:ext cx="37392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Georgia" panose="02040502050405020303" pitchFamily="18" charset="0"/>
              </a:rPr>
              <a:t>Randomly-generated language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9CAFB-C593-CA44-88F5-E5512E16E5C9}"/>
              </a:ext>
            </a:extLst>
          </p:cNvPr>
          <p:cNvSpPr txBox="1"/>
          <p:nvPr/>
        </p:nvSpPr>
        <p:spPr>
          <a:xfrm>
            <a:off x="7081623" y="1427871"/>
            <a:ext cx="2426081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40" b="1" dirty="0">
                <a:solidFill>
                  <a:srgbClr val="00B050"/>
                </a:solidFill>
                <a:latin typeface="Georgia" panose="02040502050405020303" pitchFamily="18" charset="0"/>
              </a:rPr>
              <a:t>2) Fixer</a:t>
            </a:r>
          </a:p>
        </p:txBody>
      </p:sp>
      <p:pic>
        <p:nvPicPr>
          <p:cNvPr id="34" name="Picture 33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E2D2267-7378-6E41-A6EB-552DEE9E62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929" r="46682" b="332"/>
          <a:stretch/>
        </p:blipFill>
        <p:spPr>
          <a:xfrm>
            <a:off x="4326299" y="4247857"/>
            <a:ext cx="7089846" cy="236454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B37565B-0DA7-B945-BED0-2572E241A112}"/>
              </a:ext>
            </a:extLst>
          </p:cNvPr>
          <p:cNvSpPr/>
          <p:nvPr/>
        </p:nvSpPr>
        <p:spPr>
          <a:xfrm>
            <a:off x="10709564" y="4097877"/>
            <a:ext cx="432142" cy="9209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20B8ABF2-830A-7446-8611-91248F0D57A5}"/>
              </a:ext>
            </a:extLst>
          </p:cNvPr>
          <p:cNvSpPr/>
          <p:nvPr/>
        </p:nvSpPr>
        <p:spPr>
          <a:xfrm rot="1468895">
            <a:off x="6641514" y="3732607"/>
            <a:ext cx="4638127" cy="34054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ED9756-9A08-2D43-B79E-718E58CAEBD0}"/>
              </a:ext>
            </a:extLst>
          </p:cNvPr>
          <p:cNvSpPr/>
          <p:nvPr/>
        </p:nvSpPr>
        <p:spPr>
          <a:xfrm rot="5400000">
            <a:off x="5758233" y="3607302"/>
            <a:ext cx="649886" cy="1631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64E898-8E20-CB43-9721-6E3B243AA8FA}"/>
              </a:ext>
            </a:extLst>
          </p:cNvPr>
          <p:cNvSpPr txBox="1"/>
          <p:nvPr/>
        </p:nvSpPr>
        <p:spPr>
          <a:xfrm>
            <a:off x="8588564" y="2582846"/>
            <a:ext cx="2553142" cy="1126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360" dirty="0">
                <a:latin typeface="Georgia" panose="02040502050405020303" pitchFamily="18" charset="0"/>
              </a:rPr>
              <a:t>“Fix the errors”</a:t>
            </a:r>
          </a:p>
        </p:txBody>
      </p:sp>
    </p:spTree>
    <p:extLst>
      <p:ext uri="{BB962C8B-B14F-4D97-AF65-F5344CB8AC3E}">
        <p14:creationId xmlns:p14="http://schemas.microsoft.com/office/powerpoint/2010/main" val="957917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7" grpId="0" animBg="1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2: ADULT-ADULT DYAD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200" dirty="0"/>
              <a:t>960 adults on Amazon Mechanical Turk</a:t>
            </a:r>
          </a:p>
          <a:p>
            <a:pPr lvl="1"/>
            <a:r>
              <a:rPr lang="en-US" sz="3000" dirty="0"/>
              <a:t>480 Learners, 480 Fixers</a:t>
            </a:r>
          </a:p>
          <a:p>
            <a:pPr lvl="1"/>
            <a:r>
              <a:rPr lang="en-US" sz="3000" dirty="0"/>
              <a:t>40 separate chains of 12 generations</a:t>
            </a:r>
          </a:p>
          <a:p>
            <a:pPr marL="228600" lvl="1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296987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Why do languages evolve?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17139-9EEC-2E4B-AFF9-8B69B036F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927" y="1479665"/>
            <a:ext cx="11249891" cy="3535680"/>
          </a:xfrm>
        </p:spPr>
        <p:txBody>
          <a:bodyPr>
            <a:normAutofit/>
          </a:bodyPr>
          <a:lstStyle/>
          <a:p>
            <a:pPr marL="742950" indent="-742950">
              <a:buAutoNum type="arabicParenR"/>
            </a:pPr>
            <a:r>
              <a:rPr lang="en-US" sz="4000" dirty="0"/>
              <a:t>Languages need to be </a:t>
            </a:r>
            <a:r>
              <a:rPr lang="en-US" sz="4000" dirty="0">
                <a:solidFill>
                  <a:srgbClr val="FF0000"/>
                </a:solidFill>
              </a:rPr>
              <a:t>useful</a:t>
            </a:r>
            <a:r>
              <a:rPr lang="en-US" sz="4000" dirty="0"/>
              <a:t> and </a:t>
            </a:r>
            <a:r>
              <a:rPr lang="en-US" sz="4000" dirty="0">
                <a:solidFill>
                  <a:srgbClr val="FF0000"/>
                </a:solidFill>
              </a:rPr>
              <a:t>descriptive</a:t>
            </a:r>
          </a:p>
          <a:p>
            <a:pPr marL="742950" indent="-742950">
              <a:buFont typeface="Arial" panose="020B0604020202020204" pitchFamily="34" charset="0"/>
              <a:buAutoNum type="arabicParenR"/>
            </a:pPr>
            <a:r>
              <a:rPr lang="en-US" sz="4000" dirty="0"/>
              <a:t>Languages need to be easily </a:t>
            </a:r>
            <a:r>
              <a:rPr lang="en-US" sz="4000" dirty="0">
                <a:solidFill>
                  <a:srgbClr val="FF0000"/>
                </a:solidFill>
              </a:rPr>
              <a:t>learnable</a:t>
            </a:r>
            <a:r>
              <a:rPr lang="en-US" sz="4000" dirty="0"/>
              <a:t> by new speakers</a:t>
            </a:r>
          </a:p>
          <a:p>
            <a:pPr marL="742950" indent="-742950">
              <a:buAutoNum type="arabicParenR"/>
            </a:pPr>
            <a:endParaRPr lang="en-US" sz="40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90293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DYAD achieves consistent levels of accuracy</a:t>
            </a:r>
          </a:p>
        </p:txBody>
      </p:sp>
      <p:pic>
        <p:nvPicPr>
          <p:cNvPr id="6" name="Picture 5" descr="A picture containing object, antenna&#13;&#10;&#13;&#10;Description automatically generated">
            <a:extLst>
              <a:ext uri="{FF2B5EF4-FFF2-40B4-BE49-F238E27FC236}">
                <a16:creationId xmlns:a16="http://schemas.microsoft.com/office/drawing/2014/main" id="{DA1E4C15-FE7E-814B-B530-472AF68AF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09" y="1357746"/>
            <a:ext cx="8021781" cy="534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23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…While Editors Reintroduce complexity </a:t>
            </a:r>
          </a:p>
        </p:txBody>
      </p:sp>
      <p:pic>
        <p:nvPicPr>
          <p:cNvPr id="13" name="Picture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E88EFED-E90C-6243-BC4A-4656DED74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680" y="1188720"/>
            <a:ext cx="8106640" cy="54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45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Editors help retain a higher level of complexity</a:t>
            </a: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92F7E336-AA8B-004F-BB6F-005E7728A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672" y="1188720"/>
            <a:ext cx="7938654" cy="529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800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Preliminary conclusions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These languages seem to be reaching a stable level of complexity</a:t>
            </a:r>
          </a:p>
          <a:p>
            <a:pPr lvl="2"/>
            <a:r>
              <a:rPr lang="en-US" sz="3000" dirty="0"/>
              <a:t>Balance between descriptiveness and simplicity/learnability</a:t>
            </a:r>
          </a:p>
          <a:p>
            <a:pPr lvl="1"/>
            <a:r>
              <a:rPr lang="en-US" sz="3000" dirty="0"/>
              <a:t>The presence of an editor helps retain more complexity than an individual learner alone</a:t>
            </a:r>
          </a:p>
          <a:p>
            <a:pPr lvl="2"/>
            <a:r>
              <a:rPr lang="en-US" sz="3000" dirty="0"/>
              <a:t>Reduces memory load</a:t>
            </a:r>
          </a:p>
          <a:p>
            <a:pPr lvl="1"/>
            <a:r>
              <a:rPr lang="en-US" sz="3000" dirty="0"/>
              <a:t>This paradigm can be used to answer questions about the effects of transmissibility pressures</a:t>
            </a:r>
          </a:p>
          <a:p>
            <a:pPr lvl="2"/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38180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Ongoing 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r>
              <a:rPr lang="en-US" sz="3000" dirty="0"/>
              <a:t>Collecting data in Experiment 1 and 2 (baseline &amp; dyad) conditions with children ages 6-8 at the Museum of Science and Industry</a:t>
            </a:r>
          </a:p>
          <a:p>
            <a:pPr lvl="2"/>
            <a:r>
              <a:rPr lang="en-US" sz="3000" dirty="0"/>
              <a:t>Children are “learners” and adults (online) are “fixers”</a:t>
            </a:r>
          </a:p>
          <a:p>
            <a:pPr lvl="2"/>
            <a:r>
              <a:rPr lang="en-US" sz="3000" dirty="0"/>
              <a:t>~60 / 240 data points collected so far</a:t>
            </a:r>
          </a:p>
          <a:p>
            <a:pPr lvl="2"/>
            <a:endParaRPr lang="en-US" sz="3000" dirty="0"/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0752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Preliminary child baseline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211C385-5FEF-6642-A943-D117F54E42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933" y="1394460"/>
            <a:ext cx="7886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25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r>
              <a:rPr lang="en-US" sz="3000" dirty="0"/>
              <a:t>Are children just making more errors, or are they making different errors</a:t>
            </a:r>
          </a:p>
          <a:p>
            <a:pPr lvl="3"/>
            <a:r>
              <a:rPr lang="en-US" sz="3000" dirty="0"/>
              <a:t>Develop coding scheme to identify these differences</a:t>
            </a:r>
          </a:p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1" name="Picture 10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CA77BC1A-740B-4F47-85F6-C288073F48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207" y="2548668"/>
            <a:ext cx="3738609" cy="3547332"/>
          </a:xfrm>
          <a:prstGeom prst="rect">
            <a:avLst/>
          </a:prstGeom>
        </p:spPr>
      </p:pic>
      <p:pic>
        <p:nvPicPr>
          <p:cNvPr id="13" name="Picture 12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90C06708-5971-2C42-A953-9E30D081DD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624" y="2475433"/>
            <a:ext cx="3802199" cy="3400433"/>
          </a:xfrm>
          <a:prstGeom prst="rect">
            <a:avLst/>
          </a:prstGeom>
        </p:spPr>
      </p:pic>
      <p:pic>
        <p:nvPicPr>
          <p:cNvPr id="17" name="Picture 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FC610F4-DCC7-9A4F-AE72-A218DD404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4454" y="2426967"/>
            <a:ext cx="1625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46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6" name="Picture 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2DE3D631-67D2-7148-B12E-26A3FF5FF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1731" y="2540759"/>
            <a:ext cx="3836760" cy="3949700"/>
          </a:xfrm>
          <a:prstGeom prst="rect">
            <a:avLst/>
          </a:prstGeom>
        </p:spPr>
      </p:pic>
      <p:pic>
        <p:nvPicPr>
          <p:cNvPr id="9" name="Picture 8" descr="A picture containing crossword puzzle, shoji, text, building&#13;&#10;&#13;&#10;Description automatically generated">
            <a:extLst>
              <a:ext uri="{FF2B5EF4-FFF2-40B4-BE49-F238E27FC236}">
                <a16:creationId xmlns:a16="http://schemas.microsoft.com/office/drawing/2014/main" id="{E0A5AFF5-213C-5D4A-9497-EB55BFED4F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709" y="2515359"/>
            <a:ext cx="3836760" cy="3975100"/>
          </a:xfrm>
          <a:prstGeom prst="rect">
            <a:avLst/>
          </a:prstGeom>
        </p:spPr>
      </p:pic>
      <p:pic>
        <p:nvPicPr>
          <p:cNvPr id="15" name="Picture 14" descr="A picture containing crossword puzzle, shoji&#13;&#10;&#13;&#10;Description automatically generated">
            <a:extLst>
              <a:ext uri="{FF2B5EF4-FFF2-40B4-BE49-F238E27FC236}">
                <a16:creationId xmlns:a16="http://schemas.microsoft.com/office/drawing/2014/main" id="{DE37A5B3-7B13-554A-B95F-AB1AB4F4E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09" y="8177022"/>
            <a:ext cx="2057400" cy="1625600"/>
          </a:xfrm>
          <a:prstGeom prst="rect">
            <a:avLst/>
          </a:prstGeom>
        </p:spPr>
      </p:pic>
      <p:pic>
        <p:nvPicPr>
          <p:cNvPr id="17" name="Picture 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FC610F4-DCC7-9A4F-AE72-A218DD404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4454" y="2426967"/>
            <a:ext cx="1625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54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Qualitative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2"/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15" name="Picture 14" descr="A picture containing crossword puzzle, shoji&#13;&#10;&#13;&#10;Description automatically generated">
            <a:extLst>
              <a:ext uri="{FF2B5EF4-FFF2-40B4-BE49-F238E27FC236}">
                <a16:creationId xmlns:a16="http://schemas.microsoft.com/office/drawing/2014/main" id="{DE37A5B3-7B13-554A-B95F-AB1AB4F4E1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327" y="1561253"/>
            <a:ext cx="5289233" cy="4924214"/>
          </a:xfrm>
          <a:prstGeom prst="rect">
            <a:avLst/>
          </a:prstGeom>
        </p:spPr>
      </p:pic>
      <p:pic>
        <p:nvPicPr>
          <p:cNvPr id="17" name="Picture 1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FC610F4-DCC7-9A4F-AE72-A218DD40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4454" y="2426967"/>
            <a:ext cx="16256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11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Structure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5A4281B-5375-4B4E-95EC-B0DC66BBEC8C}"/>
              </a:ext>
            </a:extLst>
          </p:cNvPr>
          <p:cNvSpPr txBox="1">
            <a:spLocks/>
          </p:cNvSpPr>
          <p:nvPr/>
        </p:nvSpPr>
        <p:spPr>
          <a:xfrm>
            <a:off x="0" y="1264920"/>
            <a:ext cx="1219200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3000" dirty="0"/>
              <a:t>Compare grids from different trials within a chain to see if structure is emerging across the “language” as a whole</a:t>
            </a:r>
          </a:p>
          <a:p>
            <a:pPr lvl="2"/>
            <a:r>
              <a:rPr lang="en-US" sz="3000" dirty="0"/>
              <a:t>Turk similarity task </a:t>
            </a:r>
          </a:p>
          <a:p>
            <a:pPr lvl="2"/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356164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These pressures act in everyday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F6AD9-FD68-E74B-A936-B6F2ADE3E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89AE-CD0B-7941-B035-C3A4A4C4C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3658094" y="2993917"/>
            <a:ext cx="1492252" cy="337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6995E-8C5B-1A4B-A461-C706062D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574435" y="2836437"/>
            <a:ext cx="1436230" cy="3517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D967F-27DA-3A49-BDF4-9664AF02576E}"/>
              </a:ext>
            </a:extLst>
          </p:cNvPr>
          <p:cNvSpPr/>
          <p:nvPr/>
        </p:nvSpPr>
        <p:spPr>
          <a:xfrm>
            <a:off x="953874" y="395840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9F57A2-8DC6-5441-8FB2-2A166B920EFD}"/>
              </a:ext>
            </a:extLst>
          </p:cNvPr>
          <p:cNvSpPr/>
          <p:nvPr/>
        </p:nvSpPr>
        <p:spPr>
          <a:xfrm>
            <a:off x="3905571" y="4562576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D04A7-92D0-5B49-845E-DEC3B09A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58" y="3399422"/>
            <a:ext cx="986447" cy="1117973"/>
          </a:xfrm>
          <a:prstGeom prst="rect">
            <a:avLst/>
          </a:prstGeom>
        </p:spPr>
      </p:pic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A9E04514-7BD3-8143-A44F-2C3A976B2366}"/>
              </a:ext>
            </a:extLst>
          </p:cNvPr>
          <p:cNvSpPr/>
          <p:nvPr/>
        </p:nvSpPr>
        <p:spPr>
          <a:xfrm>
            <a:off x="2168282" y="2164773"/>
            <a:ext cx="2284244" cy="874172"/>
          </a:xfrm>
          <a:prstGeom prst="wedgeRoundRectCallout">
            <a:avLst>
              <a:gd name="adj1" fmla="val -75853"/>
              <a:gd name="adj2" fmla="val 13121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This is a bottle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67BA5D-3A71-254F-9B08-7D3CF5F0398A}"/>
              </a:ext>
            </a:extLst>
          </p:cNvPr>
          <p:cNvSpPr/>
          <p:nvPr/>
        </p:nvSpPr>
        <p:spPr>
          <a:xfrm>
            <a:off x="4657411" y="3534861"/>
            <a:ext cx="1492252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901680F-EFFD-5D40-9F3C-B02C63380F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6754801" y="2872622"/>
            <a:ext cx="1436230" cy="351761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926A175-9917-494A-94A5-535EB9250C58}"/>
              </a:ext>
            </a:extLst>
          </p:cNvPr>
          <p:cNvSpPr/>
          <p:nvPr/>
        </p:nvSpPr>
        <p:spPr>
          <a:xfrm>
            <a:off x="7134240" y="3994594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37D6D091-57FB-714B-AE3F-2DD0A1F53897}"/>
              </a:ext>
            </a:extLst>
          </p:cNvPr>
          <p:cNvSpPr/>
          <p:nvPr/>
        </p:nvSpPr>
        <p:spPr>
          <a:xfrm>
            <a:off x="8348648" y="2200958"/>
            <a:ext cx="2284244" cy="874172"/>
          </a:xfrm>
          <a:prstGeom prst="wedgeRoundRectCallout">
            <a:avLst>
              <a:gd name="adj1" fmla="val -75853"/>
              <a:gd name="adj2" fmla="val 13121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This is a sheep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3CCFB-6A99-A448-AFBC-F2677AD4B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90652" y="3573890"/>
            <a:ext cx="1770211" cy="12557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72658C-0244-9D46-9B2A-7463C27B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9594177" y="3038945"/>
            <a:ext cx="1492252" cy="33753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85B52A9-1C51-8F47-B1A1-6B8489BB7CAF}"/>
              </a:ext>
            </a:extLst>
          </p:cNvPr>
          <p:cNvSpPr/>
          <p:nvPr/>
        </p:nvSpPr>
        <p:spPr>
          <a:xfrm>
            <a:off x="9841654" y="4607604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217CD6E9-6B66-4D40-B61C-9B32F2455493}"/>
              </a:ext>
            </a:extLst>
          </p:cNvPr>
          <p:cNvSpPr/>
          <p:nvPr/>
        </p:nvSpPr>
        <p:spPr>
          <a:xfrm>
            <a:off x="10593494" y="3579889"/>
            <a:ext cx="1492252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Baba!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B7035CE3-4B13-DF4C-B065-465D647CC927}"/>
              </a:ext>
            </a:extLst>
          </p:cNvPr>
          <p:cNvSpPr txBox="1">
            <a:spLocks/>
          </p:cNvSpPr>
          <p:nvPr/>
        </p:nvSpPr>
        <p:spPr bwMode="black">
          <a:xfrm>
            <a:off x="4773632" y="1307788"/>
            <a:ext cx="311244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Learnability</a:t>
            </a:r>
          </a:p>
        </p:txBody>
      </p:sp>
    </p:spTree>
    <p:extLst>
      <p:ext uri="{BB962C8B-B14F-4D97-AF65-F5344CB8AC3E}">
        <p14:creationId xmlns:p14="http://schemas.microsoft.com/office/powerpoint/2010/main" val="79675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7" grpId="0" animBg="1"/>
      <p:bldP spid="19" grpId="0" animBg="1"/>
      <p:bldP spid="18" grpId="0" animBg="1"/>
      <p:bldP spid="20" grpId="0" animBg="1"/>
      <p:bldP spid="2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Structure task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839404-3FC3-7D42-A1B3-06394092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44" y="17680202"/>
            <a:ext cx="1441310" cy="15037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F4D495-191F-7E47-966F-7103D3D01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44" y="17832602"/>
            <a:ext cx="1441310" cy="150371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E6D9E6F-970E-8149-A0EB-002C4D0B2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marL="457200" lvl="2" indent="0">
              <a:buNone/>
            </a:pPr>
            <a:endParaRPr lang="en-US" sz="3000" dirty="0"/>
          </a:p>
          <a:p>
            <a:pPr marL="457200" lvl="2" indent="0"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5A4281B-5375-4B4E-95EC-B0DC66BBEC8C}"/>
              </a:ext>
            </a:extLst>
          </p:cNvPr>
          <p:cNvSpPr txBox="1">
            <a:spLocks/>
          </p:cNvSpPr>
          <p:nvPr/>
        </p:nvSpPr>
        <p:spPr>
          <a:xfrm>
            <a:off x="0" y="1264920"/>
            <a:ext cx="1219200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sz="3000" dirty="0"/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pic>
        <p:nvPicPr>
          <p:cNvPr id="8" name="Picture 7" descr="A picture containing crossword puzzle, shoji, text&#13;&#10;&#13;&#10;Description automatically generated">
            <a:extLst>
              <a:ext uri="{FF2B5EF4-FFF2-40B4-BE49-F238E27FC236}">
                <a16:creationId xmlns:a16="http://schemas.microsoft.com/office/drawing/2014/main" id="{F20C8F48-1780-8C49-9531-604DC59EA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5" y="2799080"/>
            <a:ext cx="2209800" cy="1765300"/>
          </a:xfrm>
          <a:prstGeom prst="rect">
            <a:avLst/>
          </a:prstGeom>
        </p:spPr>
      </p:pic>
      <p:pic>
        <p:nvPicPr>
          <p:cNvPr id="10" name="Picture 9" descr="A picture containing crossword puzzle, text, shoji, fruit&#13;&#10;&#13;&#10;Description automatically generated">
            <a:extLst>
              <a:ext uri="{FF2B5EF4-FFF2-40B4-BE49-F238E27FC236}">
                <a16:creationId xmlns:a16="http://schemas.microsoft.com/office/drawing/2014/main" id="{CEA6962A-8268-E045-A760-659EA8851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0921" y="4704080"/>
            <a:ext cx="2209800" cy="177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2A5A3DE-C8C8-5247-A902-790E7816061E}"/>
              </a:ext>
            </a:extLst>
          </p:cNvPr>
          <p:cNvSpPr txBox="1"/>
          <p:nvPr/>
        </p:nvSpPr>
        <p:spPr>
          <a:xfrm>
            <a:off x="327297" y="2353548"/>
            <a:ext cx="29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Trial 1, Generation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A60064-3D39-0747-BE82-F7C39A9A99D9}"/>
              </a:ext>
            </a:extLst>
          </p:cNvPr>
          <p:cNvSpPr txBox="1"/>
          <p:nvPr/>
        </p:nvSpPr>
        <p:spPr>
          <a:xfrm>
            <a:off x="3409576" y="4334748"/>
            <a:ext cx="29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Trial 2, Generation 2</a:t>
            </a:r>
          </a:p>
        </p:txBody>
      </p:sp>
      <p:pic>
        <p:nvPicPr>
          <p:cNvPr id="14" name="Picture 13" descr="A picture containing crossword puzzle, text, shoji&#13;&#10;&#13;&#10;Description automatically generated">
            <a:extLst>
              <a:ext uri="{FF2B5EF4-FFF2-40B4-BE49-F238E27FC236}">
                <a16:creationId xmlns:a16="http://schemas.microsoft.com/office/drawing/2014/main" id="{443543B8-CB0F-2842-BD01-BF2FB7764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7421" y="2117328"/>
            <a:ext cx="2273300" cy="1841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C5AD8D-D2C3-4043-B9F3-BF433D8B9623}"/>
              </a:ext>
            </a:extLst>
          </p:cNvPr>
          <p:cNvSpPr txBox="1"/>
          <p:nvPr/>
        </p:nvSpPr>
        <p:spPr>
          <a:xfrm>
            <a:off x="3309968" y="1777630"/>
            <a:ext cx="2911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2, Trial 2, Generation 2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90413EC-7BB5-9946-91B2-1096365B921C}"/>
              </a:ext>
            </a:extLst>
          </p:cNvPr>
          <p:cNvSpPr/>
          <p:nvPr/>
        </p:nvSpPr>
        <p:spPr>
          <a:xfrm rot="3845176">
            <a:off x="2285269" y="4555570"/>
            <a:ext cx="1938588" cy="3404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8422AB4-A932-4448-A0CB-EA50FCCDF831}"/>
              </a:ext>
            </a:extLst>
          </p:cNvPr>
          <p:cNvSpPr/>
          <p:nvPr/>
        </p:nvSpPr>
        <p:spPr>
          <a:xfrm rot="18807604">
            <a:off x="2622756" y="3307859"/>
            <a:ext cx="1108658" cy="4100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crossword puzzle, shoji, text&#13;&#10;&#13;&#10;Description automatically generated">
            <a:extLst>
              <a:ext uri="{FF2B5EF4-FFF2-40B4-BE49-F238E27FC236}">
                <a16:creationId xmlns:a16="http://schemas.microsoft.com/office/drawing/2014/main" id="{C92E5934-1320-AB4F-9F2E-06578DCE7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152" y="2890563"/>
            <a:ext cx="2235200" cy="177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BBDA6E5-68C4-C64C-9811-C839F38666E8}"/>
              </a:ext>
            </a:extLst>
          </p:cNvPr>
          <p:cNvSpPr txBox="1"/>
          <p:nvPr/>
        </p:nvSpPr>
        <p:spPr>
          <a:xfrm>
            <a:off x="6556437" y="2477204"/>
            <a:ext cx="29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Trial 1, Generation 5</a:t>
            </a:r>
          </a:p>
        </p:txBody>
      </p:sp>
      <p:pic>
        <p:nvPicPr>
          <p:cNvPr id="28" name="Picture 27" descr="A picture containing crossword puzzle, shoji, text&#13;&#10;&#13;&#10;Description automatically generated">
            <a:extLst>
              <a:ext uri="{FF2B5EF4-FFF2-40B4-BE49-F238E27FC236}">
                <a16:creationId xmlns:a16="http://schemas.microsoft.com/office/drawing/2014/main" id="{27FB6970-77D0-D248-B3E1-3F3130A2B8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31641" y="1890607"/>
            <a:ext cx="2146300" cy="1778000"/>
          </a:xfrm>
          <a:prstGeom prst="rect">
            <a:avLst/>
          </a:prstGeom>
        </p:spPr>
      </p:pic>
      <p:pic>
        <p:nvPicPr>
          <p:cNvPr id="30" name="Picture 29" descr="A picture containing crossword puzzle, shoji, text&#13;&#10;&#13;&#10;Description automatically generated">
            <a:extLst>
              <a:ext uri="{FF2B5EF4-FFF2-40B4-BE49-F238E27FC236}">
                <a16:creationId xmlns:a16="http://schemas.microsoft.com/office/drawing/2014/main" id="{D25DEFBC-ED57-C141-8B79-7F1468CA7E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93541" y="4519414"/>
            <a:ext cx="2222500" cy="1841500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E5D103D1-AB80-654A-9F91-A870E512CA11}"/>
              </a:ext>
            </a:extLst>
          </p:cNvPr>
          <p:cNvSpPr/>
          <p:nvPr/>
        </p:nvSpPr>
        <p:spPr>
          <a:xfrm rot="4489144">
            <a:off x="8496286" y="4606289"/>
            <a:ext cx="1683406" cy="319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7256E395-8473-814D-8F43-D24E450CB9DD}"/>
              </a:ext>
            </a:extLst>
          </p:cNvPr>
          <p:cNvSpPr/>
          <p:nvPr/>
        </p:nvSpPr>
        <p:spPr>
          <a:xfrm rot="18805215">
            <a:off x="8830982" y="3379326"/>
            <a:ext cx="1041910" cy="3560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5401BC-EF31-5A43-89A5-2D8C70B26A7A}"/>
              </a:ext>
            </a:extLst>
          </p:cNvPr>
          <p:cNvSpPr txBox="1"/>
          <p:nvPr/>
        </p:nvSpPr>
        <p:spPr>
          <a:xfrm>
            <a:off x="9125283" y="1597441"/>
            <a:ext cx="29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2, Trial 2, Generation 6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FFAA69-8F83-E045-B5CF-48173C17C998}"/>
              </a:ext>
            </a:extLst>
          </p:cNvPr>
          <p:cNvSpPr txBox="1"/>
          <p:nvPr/>
        </p:nvSpPr>
        <p:spPr>
          <a:xfrm>
            <a:off x="9296247" y="4268626"/>
            <a:ext cx="29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Chain 1, Trial 2, Generation 6</a:t>
            </a:r>
          </a:p>
        </p:txBody>
      </p:sp>
    </p:spTree>
    <p:extLst>
      <p:ext uri="{BB962C8B-B14F-4D97-AF65-F5344CB8AC3E}">
        <p14:creationId xmlns:p14="http://schemas.microsoft.com/office/powerpoint/2010/main" val="374221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22" grpId="0" animBg="1"/>
      <p:bldP spid="23" grpId="0" animBg="1"/>
      <p:bldP spid="26" grpId="0"/>
      <p:bldP spid="31" grpId="0" animBg="1"/>
      <p:bldP spid="32" grpId="0" animBg="1"/>
      <p:bldP spid="33" grpId="0"/>
      <p:bldP spid="3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3" name="Google Shape;106;p13">
            <a:extLst>
              <a:ext uri="{FF2B5EF4-FFF2-40B4-BE49-F238E27FC236}">
                <a16:creationId xmlns:a16="http://schemas.microsoft.com/office/drawing/2014/main" id="{C7EC134F-84B4-A345-94EB-6313965955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460205" y="3034691"/>
            <a:ext cx="2507302" cy="1006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oup of people standing in front of a building&#13;&#10;&#13;&#10;Description automatically generated">
            <a:extLst>
              <a:ext uri="{FF2B5EF4-FFF2-40B4-BE49-F238E27FC236}">
                <a16:creationId xmlns:a16="http://schemas.microsoft.com/office/drawing/2014/main" id="{4DE28AFF-4AB4-D04D-A40A-C72AED3D8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2" y="1873770"/>
            <a:ext cx="6241388" cy="4152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2CF171-03F3-DC4B-9223-4BB70CF85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147" y="1659411"/>
            <a:ext cx="3455181" cy="974361"/>
          </a:xfrm>
          <a:prstGeom prst="rect">
            <a:avLst/>
          </a:prstGeom>
        </p:spPr>
      </p:pic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37203543-BC27-EC4D-8936-118F157C8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013" y="4165853"/>
            <a:ext cx="1860192" cy="1860192"/>
          </a:xfrm>
          <a:prstGeom prst="rect">
            <a:avLst/>
          </a:prstGeom>
        </p:spPr>
      </p:pic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6E2EBD16-0751-8648-ABF1-F998034D02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63622" y="4849334"/>
            <a:ext cx="1620739" cy="162073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971225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Algorithmic complexity measure </a:t>
            </a:r>
            <a:r>
              <a:rPr lang="en-US" dirty="0" err="1"/>
              <a:t>ctd</a:t>
            </a:r>
            <a:r>
              <a:rPr lang="en-US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4216B-C5C3-7E4C-99CC-BAA8B5EA460A}"/>
              </a:ext>
            </a:extLst>
          </p:cNvPr>
          <p:cNvSpPr txBox="1"/>
          <p:nvPr/>
        </p:nvSpPr>
        <p:spPr>
          <a:xfrm>
            <a:off x="10262755" y="6410095"/>
            <a:ext cx="2008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Zenil</a:t>
            </a:r>
            <a:r>
              <a:rPr lang="en-US" dirty="0"/>
              <a:t> et al. (2015)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01BF422-286F-6845-A3ED-B51427E4B0F7}"/>
              </a:ext>
            </a:extLst>
          </p:cNvPr>
          <p:cNvSpPr txBox="1">
            <a:spLocks/>
          </p:cNvSpPr>
          <p:nvPr/>
        </p:nvSpPr>
        <p:spPr>
          <a:xfrm>
            <a:off x="-79665" y="1188720"/>
            <a:ext cx="12192000" cy="5669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3000" dirty="0"/>
              <a:t>Kolmogorov-</a:t>
            </a:r>
            <a:r>
              <a:rPr lang="en-US" sz="3000" dirty="0" err="1"/>
              <a:t>Chaitin</a:t>
            </a:r>
            <a:r>
              <a:rPr lang="en-US" sz="3000" dirty="0"/>
              <a:t> Complexity (based on Coding Theorem Method)</a:t>
            </a:r>
          </a:p>
          <a:p>
            <a:pPr lvl="3"/>
            <a:r>
              <a:rPr lang="en-US" sz="3000" dirty="0"/>
              <a:t>Length of shortest program that outputs a string to describe pattern on a Universal Turing machine</a:t>
            </a:r>
          </a:p>
          <a:p>
            <a:pPr lvl="3"/>
            <a:endParaRPr lang="en-US" sz="3000" dirty="0"/>
          </a:p>
          <a:p>
            <a:pPr lvl="3"/>
            <a:r>
              <a:rPr lang="en-US" sz="3000" dirty="0"/>
              <a:t>Calculate for 4x4 patterns</a:t>
            </a:r>
          </a:p>
          <a:p>
            <a:pPr marL="457200" lvl="2" indent="0">
              <a:buFont typeface="Arial" panose="020B0604020202020204" pitchFamily="34" charset="0"/>
              <a:buNone/>
            </a:pPr>
            <a:endParaRPr lang="en-US" sz="3000" dirty="0"/>
          </a:p>
          <a:p>
            <a:pPr lvl="1"/>
            <a:endParaRPr lang="en-US" sz="3000" dirty="0"/>
          </a:p>
          <a:p>
            <a:pPr lvl="1"/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35430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Languages show the effects of these pressures</a:t>
            </a:r>
          </a:p>
        </p:txBody>
      </p:sp>
      <p:pic>
        <p:nvPicPr>
          <p:cNvPr id="7" name="Content Placeholder 6" descr="A close up of a map&#13;&#10;&#13;&#10;Description automatically generated">
            <a:extLst>
              <a:ext uri="{FF2B5EF4-FFF2-40B4-BE49-F238E27FC236}">
                <a16:creationId xmlns:a16="http://schemas.microsoft.com/office/drawing/2014/main" id="{1A21BC7F-B19E-1048-B718-8915E2B4B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0187" y="1311165"/>
            <a:ext cx="5533944" cy="5034492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1B5240-BD1B-3C42-BFFB-1BA287658CCC}"/>
              </a:ext>
            </a:extLst>
          </p:cNvPr>
          <p:cNvSpPr txBox="1"/>
          <p:nvPr/>
        </p:nvSpPr>
        <p:spPr>
          <a:xfrm>
            <a:off x="9254835" y="6345657"/>
            <a:ext cx="29371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Kirby, S., &amp; </a:t>
            </a:r>
            <a:r>
              <a:rPr lang="en-US" sz="1600" dirty="0" err="1"/>
              <a:t>Hurford</a:t>
            </a:r>
            <a:r>
              <a:rPr lang="en-US" sz="1600" dirty="0"/>
              <a:t>, J. R. (2002).</a:t>
            </a:r>
          </a:p>
        </p:txBody>
      </p:sp>
    </p:spTree>
    <p:extLst>
      <p:ext uri="{BB962C8B-B14F-4D97-AF65-F5344CB8AC3E}">
        <p14:creationId xmlns:p14="http://schemas.microsoft.com/office/powerpoint/2010/main" val="2607005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Descriptiveness pressure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73393-058E-9F43-88E7-F2C0FF78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73" y="3429000"/>
            <a:ext cx="1636222" cy="327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ECC1-0E0E-AC43-81DC-8DDBBFAD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2" y="4081183"/>
            <a:ext cx="1274619" cy="2410690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20486BB-9AA8-FC49-9A98-422F3060D0E7}"/>
              </a:ext>
            </a:extLst>
          </p:cNvPr>
          <p:cNvSpPr/>
          <p:nvPr/>
        </p:nvSpPr>
        <p:spPr>
          <a:xfrm>
            <a:off x="1954184" y="2559703"/>
            <a:ext cx="3047307" cy="1077218"/>
          </a:xfrm>
          <a:prstGeom prst="wedgeRoundRectCallout">
            <a:avLst>
              <a:gd name="adj1" fmla="val -48843"/>
              <a:gd name="adj2" fmla="val 88690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Can you hand me the spoon?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9D7452F-4570-874E-B75C-ECD6713AC096}"/>
              </a:ext>
            </a:extLst>
          </p:cNvPr>
          <p:cNvSpPr/>
          <p:nvPr/>
        </p:nvSpPr>
        <p:spPr>
          <a:xfrm>
            <a:off x="5805053" y="3755091"/>
            <a:ext cx="2757053" cy="652183"/>
          </a:xfrm>
          <a:prstGeom prst="wedgeRoundRectCallout">
            <a:avLst>
              <a:gd name="adj1" fmla="val -70788"/>
              <a:gd name="adj2" fmla="val 86803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Which one?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4CEA68CE-725A-F34F-A095-36DE3E20A20F}"/>
              </a:ext>
            </a:extLst>
          </p:cNvPr>
          <p:cNvSpPr/>
          <p:nvPr/>
        </p:nvSpPr>
        <p:spPr>
          <a:xfrm>
            <a:off x="2106585" y="4346941"/>
            <a:ext cx="2313016" cy="660963"/>
          </a:xfrm>
          <a:prstGeom prst="wedgeRoundRectCallout">
            <a:avLst>
              <a:gd name="adj1" fmla="val -55663"/>
              <a:gd name="adj2" fmla="val -68219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Oh, the ladle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AF822-E3BB-324D-A98E-CD0D86F1F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397" y="5132904"/>
            <a:ext cx="15875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A2879B-1305-9F4B-8805-B8EBF7310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4331" y="5132904"/>
            <a:ext cx="1427018" cy="14270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33CA69A-9807-0848-B980-08B761F106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5415" y="3414459"/>
            <a:ext cx="1864964" cy="18649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AB6BB49-7775-C14E-AC54-22376B2E32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49112" y="5498963"/>
            <a:ext cx="1221441" cy="12214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0A8532-64BE-3E44-B7CD-4CBD9EC989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00" r="11831"/>
          <a:stretch/>
        </p:blipFill>
        <p:spPr>
          <a:xfrm>
            <a:off x="8865316" y="3597655"/>
            <a:ext cx="1205895" cy="146756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4B07916-2F54-CB45-A80F-1B80DE216017}"/>
              </a:ext>
            </a:extLst>
          </p:cNvPr>
          <p:cNvSpPr/>
          <p:nvPr/>
        </p:nvSpPr>
        <p:spPr>
          <a:xfrm rot="2544882">
            <a:off x="9477954" y="3609680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4D77AC-E7A2-C547-87BF-BEA15FF28EA5}"/>
              </a:ext>
            </a:extLst>
          </p:cNvPr>
          <p:cNvSpPr/>
          <p:nvPr/>
        </p:nvSpPr>
        <p:spPr>
          <a:xfrm rot="2544882">
            <a:off x="8635449" y="4509303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EBFCB7-A715-DF41-8015-19D66978059A}"/>
              </a:ext>
            </a:extLst>
          </p:cNvPr>
          <p:cNvSpPr/>
          <p:nvPr/>
        </p:nvSpPr>
        <p:spPr>
          <a:xfrm rot="2544882">
            <a:off x="9184896" y="3114284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DA8F71-8B34-8040-998C-EB611A3CFA39}"/>
              </a:ext>
            </a:extLst>
          </p:cNvPr>
          <p:cNvSpPr/>
          <p:nvPr/>
        </p:nvSpPr>
        <p:spPr>
          <a:xfrm rot="2544882">
            <a:off x="8089631" y="2652793"/>
            <a:ext cx="1197135" cy="1038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D9261-1A51-FF49-BE58-3EDCD3059AD8}"/>
              </a:ext>
            </a:extLst>
          </p:cNvPr>
          <p:cNvSpPr txBox="1"/>
          <p:nvPr/>
        </p:nvSpPr>
        <p:spPr>
          <a:xfrm>
            <a:off x="8049491" y="1770251"/>
            <a:ext cx="3616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Pushes language towards </a:t>
            </a:r>
            <a:r>
              <a:rPr lang="en-US" sz="3200" dirty="0">
                <a:solidFill>
                  <a:srgbClr val="FF0000"/>
                </a:solidFill>
              </a:rPr>
              <a:t>complexity</a:t>
            </a:r>
          </a:p>
        </p:txBody>
      </p:sp>
    </p:spTree>
    <p:extLst>
      <p:ext uri="{BB962C8B-B14F-4D97-AF65-F5344CB8AC3E}">
        <p14:creationId xmlns:p14="http://schemas.microsoft.com/office/powerpoint/2010/main" val="265169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Transmissibility pressure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173393-058E-9F43-88E7-F2C0FF78B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073" y="3429000"/>
            <a:ext cx="1636222" cy="3272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FECC1-0E0E-AC43-81DC-8DDBBFAD7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1272" y="4081183"/>
            <a:ext cx="1274619" cy="2410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7D9261-1A51-FF49-BE58-3EDCD3059AD8}"/>
              </a:ext>
            </a:extLst>
          </p:cNvPr>
          <p:cNvSpPr txBox="1"/>
          <p:nvPr/>
        </p:nvSpPr>
        <p:spPr>
          <a:xfrm>
            <a:off x="8049491" y="1770251"/>
            <a:ext cx="3616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Pushes language towards </a:t>
            </a:r>
            <a:r>
              <a:rPr lang="en-US" sz="3200" dirty="0">
                <a:solidFill>
                  <a:srgbClr val="FF0000"/>
                </a:solidFill>
              </a:rPr>
              <a:t>simplicity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D20486BB-9AA8-FC49-9A98-422F3060D0E7}"/>
              </a:ext>
            </a:extLst>
          </p:cNvPr>
          <p:cNvSpPr/>
          <p:nvPr/>
        </p:nvSpPr>
        <p:spPr>
          <a:xfrm>
            <a:off x="1524001" y="2159048"/>
            <a:ext cx="4904508" cy="951807"/>
          </a:xfrm>
          <a:prstGeom prst="wedgeRoundRectCallout">
            <a:avLst>
              <a:gd name="adj1" fmla="val -41140"/>
              <a:gd name="adj2" fmla="val 14841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ysClr val="windowText" lastClr="000000"/>
                </a:solidFill>
              </a:rPr>
              <a:t>This is a </a:t>
            </a:r>
            <a:r>
              <a:rPr lang="en-US" sz="3600" dirty="0" err="1">
                <a:solidFill>
                  <a:sysClr val="windowText" lastClr="000000"/>
                </a:solidFill>
              </a:rPr>
              <a:t>spoonandiferadoja</a:t>
            </a:r>
            <a:endParaRPr lang="en-US" sz="3600" dirty="0">
              <a:solidFill>
                <a:sysClr val="windowText" lastClr="000000"/>
              </a:solidFill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89D7452F-4570-874E-B75C-ECD6713AC096}"/>
              </a:ext>
            </a:extLst>
          </p:cNvPr>
          <p:cNvSpPr/>
          <p:nvPr/>
        </p:nvSpPr>
        <p:spPr>
          <a:xfrm>
            <a:off x="5778732" y="3463344"/>
            <a:ext cx="2757053" cy="652183"/>
          </a:xfrm>
          <a:prstGeom prst="wedgeRoundRectCallout">
            <a:avLst>
              <a:gd name="adj1" fmla="val -65763"/>
              <a:gd name="adj2" fmla="val 65561"/>
              <a:gd name="adj3" fmla="val 16667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ysClr val="windowText" lastClr="000000"/>
                </a:solidFill>
              </a:rPr>
              <a:t>You mean a spoon?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6753AA-4B7D-694F-990C-95BBE2A284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761398">
            <a:off x="320325" y="3082777"/>
            <a:ext cx="1086121" cy="108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9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Experiment 1 results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BB7DC71-10C3-954C-AB28-170031437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F79B2D4-41DB-F445-85FB-BA7D7BD88BAD}"/>
              </a:ext>
            </a:extLst>
          </p:cNvPr>
          <p:cNvSpPr txBox="1"/>
          <p:nvPr/>
        </p:nvSpPr>
        <p:spPr>
          <a:xfrm>
            <a:off x="1160178" y="120474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CC204D-D541-E245-9B24-E0623E63CA11}"/>
              </a:ext>
            </a:extLst>
          </p:cNvPr>
          <p:cNvSpPr txBox="1"/>
          <p:nvPr/>
        </p:nvSpPr>
        <p:spPr>
          <a:xfrm>
            <a:off x="3607383" y="1191519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Generation1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0B75F-7392-8143-B528-3F3E30ED9D44}"/>
              </a:ext>
            </a:extLst>
          </p:cNvPr>
          <p:cNvSpPr txBox="1"/>
          <p:nvPr/>
        </p:nvSpPr>
        <p:spPr>
          <a:xfrm>
            <a:off x="6661677" y="1180875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ED5A7C-F89E-3149-8BCB-3551BC08077F}"/>
              </a:ext>
            </a:extLst>
          </p:cNvPr>
          <p:cNvSpPr txBox="1"/>
          <p:nvPr/>
        </p:nvSpPr>
        <p:spPr>
          <a:xfrm>
            <a:off x="9716948" y="116559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30186-143F-E849-9091-B97E45AF5152}"/>
              </a:ext>
            </a:extLst>
          </p:cNvPr>
          <p:cNvSpPr txBox="1"/>
          <p:nvPr/>
        </p:nvSpPr>
        <p:spPr>
          <a:xfrm>
            <a:off x="1916839" y="3723390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5CD771-CC89-124E-9261-603ABF160161}"/>
              </a:ext>
            </a:extLst>
          </p:cNvPr>
          <p:cNvSpPr txBox="1"/>
          <p:nvPr/>
        </p:nvSpPr>
        <p:spPr>
          <a:xfrm>
            <a:off x="5135587" y="3719907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67005C-0427-7149-B04A-1E1305630A5A}"/>
              </a:ext>
            </a:extLst>
          </p:cNvPr>
          <p:cNvSpPr txBox="1"/>
          <p:nvPr/>
        </p:nvSpPr>
        <p:spPr>
          <a:xfrm>
            <a:off x="8252582" y="3682699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Generation 12</a:t>
            </a:r>
          </a:p>
        </p:txBody>
      </p:sp>
      <p:pic>
        <p:nvPicPr>
          <p:cNvPr id="5" name="Picture 4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AA8B152E-9A4B-D54F-BCB0-3A0871A1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03" y="4044185"/>
            <a:ext cx="1676023" cy="1755047"/>
          </a:xfrm>
          <a:prstGeom prst="rect">
            <a:avLst/>
          </a:prstGeom>
        </p:spPr>
      </p:pic>
      <p:pic>
        <p:nvPicPr>
          <p:cNvPr id="7" name="Picture 6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5D07515-BA92-714B-96AA-F0D9A264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7153" y="4052031"/>
            <a:ext cx="1869327" cy="1750478"/>
          </a:xfrm>
          <a:prstGeom prst="rect">
            <a:avLst/>
          </a:prstGeom>
        </p:spPr>
      </p:pic>
      <p:pic>
        <p:nvPicPr>
          <p:cNvPr id="42" name="Picture 41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689E72E0-C6C1-C041-8C76-237D67C17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297" y="1509366"/>
            <a:ext cx="1746231" cy="1660069"/>
          </a:xfrm>
          <a:prstGeom prst="rect">
            <a:avLst/>
          </a:prstGeom>
        </p:spPr>
      </p:pic>
      <p:pic>
        <p:nvPicPr>
          <p:cNvPr id="44" name="Picture 43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B50D8F2D-586C-204D-8E14-0D4C2FECF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6667" y="1496915"/>
            <a:ext cx="1904929" cy="1777167"/>
          </a:xfrm>
          <a:prstGeom prst="rect">
            <a:avLst/>
          </a:prstGeom>
        </p:spPr>
      </p:pic>
      <p:pic>
        <p:nvPicPr>
          <p:cNvPr id="46" name="Picture 45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ED9D740C-F546-E44A-9111-6A48A68D16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6121" y="1498960"/>
            <a:ext cx="1828605" cy="1777167"/>
          </a:xfrm>
          <a:prstGeom prst="rect">
            <a:avLst/>
          </a:prstGeom>
        </p:spPr>
      </p:pic>
      <p:pic>
        <p:nvPicPr>
          <p:cNvPr id="48" name="Picture 47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F73B0373-3606-B549-8638-E0894E769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0415" y="1509365"/>
            <a:ext cx="1828604" cy="1795889"/>
          </a:xfrm>
          <a:prstGeom prst="rect">
            <a:avLst/>
          </a:prstGeom>
        </p:spPr>
      </p:pic>
      <p:pic>
        <p:nvPicPr>
          <p:cNvPr id="49" name="Picture 48" descr="A screen shot of a building&#13;&#10;&#13;&#10;Description automatically generated">
            <a:extLst>
              <a:ext uri="{FF2B5EF4-FFF2-40B4-BE49-F238E27FC236}">
                <a16:creationId xmlns:a16="http://schemas.microsoft.com/office/drawing/2014/main" id="{1A9866FC-172F-0E46-8592-8FC6F1E29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200" y="4040465"/>
            <a:ext cx="1869114" cy="18047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F01F81-74DF-B74E-A3FD-2364BA27E4B5}"/>
              </a:ext>
            </a:extLst>
          </p:cNvPr>
          <p:cNvSpPr txBox="1"/>
          <p:nvPr/>
        </p:nvSpPr>
        <p:spPr>
          <a:xfrm>
            <a:off x="680039" y="316943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231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E04470-376E-AC45-873F-6DFBEBD25389}"/>
              </a:ext>
            </a:extLst>
          </p:cNvPr>
          <p:cNvSpPr txBox="1"/>
          <p:nvPr/>
        </p:nvSpPr>
        <p:spPr>
          <a:xfrm>
            <a:off x="3496667" y="321014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9084D-0B0D-A047-ABB2-ACC11B64C4DD}"/>
              </a:ext>
            </a:extLst>
          </p:cNvPr>
          <p:cNvSpPr txBox="1"/>
          <p:nvPr/>
        </p:nvSpPr>
        <p:spPr>
          <a:xfrm>
            <a:off x="6565539" y="3198402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243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B5B90-054C-0E4B-9A79-25F394D1E176}"/>
              </a:ext>
            </a:extLst>
          </p:cNvPr>
          <p:cNvSpPr txBox="1"/>
          <p:nvPr/>
        </p:nvSpPr>
        <p:spPr>
          <a:xfrm>
            <a:off x="9634015" y="3240218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211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497151-CB1E-024D-A98B-3177E169CB4E}"/>
              </a:ext>
            </a:extLst>
          </p:cNvPr>
          <p:cNvSpPr txBox="1"/>
          <p:nvPr/>
        </p:nvSpPr>
        <p:spPr>
          <a:xfrm>
            <a:off x="1807153" y="5727875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229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9223EA2-F380-DF45-91D5-FF82268CEAD6}"/>
              </a:ext>
            </a:extLst>
          </p:cNvPr>
          <p:cNvSpPr txBox="1"/>
          <p:nvPr/>
        </p:nvSpPr>
        <p:spPr>
          <a:xfrm>
            <a:off x="4996238" y="5741333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6CE1CD-01D9-5C45-B87B-A26FD15FBDA4}"/>
              </a:ext>
            </a:extLst>
          </p:cNvPr>
          <p:cNvSpPr txBox="1"/>
          <p:nvPr/>
        </p:nvSpPr>
        <p:spPr>
          <a:xfrm>
            <a:off x="8185323" y="5770106"/>
            <a:ext cx="1828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Complexity: </a:t>
            </a:r>
          </a:p>
        </p:txBody>
      </p:sp>
    </p:spTree>
    <p:extLst>
      <p:ext uri="{BB962C8B-B14F-4D97-AF65-F5344CB8AC3E}">
        <p14:creationId xmlns:p14="http://schemas.microsoft.com/office/powerpoint/2010/main" val="3967038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miley Face 5">
            <a:extLst>
              <a:ext uri="{FF2B5EF4-FFF2-40B4-BE49-F238E27FC236}">
                <a16:creationId xmlns:a16="http://schemas.microsoft.com/office/drawing/2014/main" id="{72E15285-1428-8542-90A4-361335E718EE}"/>
              </a:ext>
            </a:extLst>
          </p:cNvPr>
          <p:cNvSpPr/>
          <p:nvPr/>
        </p:nvSpPr>
        <p:spPr>
          <a:xfrm>
            <a:off x="2280213" y="208345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3" name="Smiley Face 32">
            <a:extLst>
              <a:ext uri="{FF2B5EF4-FFF2-40B4-BE49-F238E27FC236}">
                <a16:creationId xmlns:a16="http://schemas.microsoft.com/office/drawing/2014/main" id="{D831AE30-5AE0-934F-8689-D0942872F6E3}"/>
              </a:ext>
            </a:extLst>
          </p:cNvPr>
          <p:cNvSpPr/>
          <p:nvPr/>
        </p:nvSpPr>
        <p:spPr>
          <a:xfrm>
            <a:off x="3439610" y="798654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4" name="Smiley Face 33">
            <a:extLst>
              <a:ext uri="{FF2B5EF4-FFF2-40B4-BE49-F238E27FC236}">
                <a16:creationId xmlns:a16="http://schemas.microsoft.com/office/drawing/2014/main" id="{A8BF2EF4-C9F9-FA40-8053-AE85B1237986}"/>
              </a:ext>
            </a:extLst>
          </p:cNvPr>
          <p:cNvSpPr/>
          <p:nvPr/>
        </p:nvSpPr>
        <p:spPr>
          <a:xfrm>
            <a:off x="3394751" y="2988199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5" name="Smiley Face 34">
            <a:extLst>
              <a:ext uri="{FF2B5EF4-FFF2-40B4-BE49-F238E27FC236}">
                <a16:creationId xmlns:a16="http://schemas.microsoft.com/office/drawing/2014/main" id="{6B810D6F-7D06-FB46-9A11-2D219F0694BF}"/>
              </a:ext>
            </a:extLst>
          </p:cNvPr>
          <p:cNvSpPr/>
          <p:nvPr/>
        </p:nvSpPr>
        <p:spPr>
          <a:xfrm>
            <a:off x="3394751" y="5177744"/>
            <a:ext cx="484207" cy="451412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6" name="Smiley Face 35">
            <a:extLst>
              <a:ext uri="{FF2B5EF4-FFF2-40B4-BE49-F238E27FC236}">
                <a16:creationId xmlns:a16="http://schemas.microsoft.com/office/drawing/2014/main" id="{38AB4933-DF67-0043-BEFD-89D1A0CB3E1A}"/>
              </a:ext>
            </a:extLst>
          </p:cNvPr>
          <p:cNvSpPr/>
          <p:nvPr/>
        </p:nvSpPr>
        <p:spPr>
          <a:xfrm>
            <a:off x="2235353" y="2409465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37" name="Smiley Face 36">
            <a:extLst>
              <a:ext uri="{FF2B5EF4-FFF2-40B4-BE49-F238E27FC236}">
                <a16:creationId xmlns:a16="http://schemas.microsoft.com/office/drawing/2014/main" id="{D6AD2D0F-4D42-3048-80B8-B8FF01955A40}"/>
              </a:ext>
            </a:extLst>
          </p:cNvPr>
          <p:cNvSpPr/>
          <p:nvPr/>
        </p:nvSpPr>
        <p:spPr>
          <a:xfrm>
            <a:off x="2235355" y="4599010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8" name="Trapezoid 7">
            <a:extLst>
              <a:ext uri="{FF2B5EF4-FFF2-40B4-BE49-F238E27FC236}">
                <a16:creationId xmlns:a16="http://schemas.microsoft.com/office/drawing/2014/main" id="{341266E8-A780-FF42-A072-9B3710091141}"/>
              </a:ext>
            </a:extLst>
          </p:cNvPr>
          <p:cNvSpPr/>
          <p:nvPr/>
        </p:nvSpPr>
        <p:spPr>
          <a:xfrm>
            <a:off x="2280211" y="798654"/>
            <a:ext cx="601884" cy="798653"/>
          </a:xfrm>
          <a:prstGeom prst="trapezoi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apezoid 37">
            <a:extLst>
              <a:ext uri="{FF2B5EF4-FFF2-40B4-BE49-F238E27FC236}">
                <a16:creationId xmlns:a16="http://schemas.microsoft.com/office/drawing/2014/main" id="{C1175991-ADD3-D148-82E2-DAC48A21A03F}"/>
              </a:ext>
            </a:extLst>
          </p:cNvPr>
          <p:cNvSpPr/>
          <p:nvPr/>
        </p:nvSpPr>
        <p:spPr>
          <a:xfrm>
            <a:off x="2235353" y="2988199"/>
            <a:ext cx="601884" cy="79865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apezoid 38">
            <a:extLst>
              <a:ext uri="{FF2B5EF4-FFF2-40B4-BE49-F238E27FC236}">
                <a16:creationId xmlns:a16="http://schemas.microsoft.com/office/drawing/2014/main" id="{E1B36A57-BE16-1143-9060-6667481340E1}"/>
              </a:ext>
            </a:extLst>
          </p:cNvPr>
          <p:cNvSpPr/>
          <p:nvPr/>
        </p:nvSpPr>
        <p:spPr>
          <a:xfrm>
            <a:off x="2235355" y="5177744"/>
            <a:ext cx="601884" cy="79865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apezoid 39">
            <a:extLst>
              <a:ext uri="{FF2B5EF4-FFF2-40B4-BE49-F238E27FC236}">
                <a16:creationId xmlns:a16="http://schemas.microsoft.com/office/drawing/2014/main" id="{AE7DFDB7-19B6-B444-AF4E-9C8806FBEDA2}"/>
              </a:ext>
            </a:extLst>
          </p:cNvPr>
          <p:cNvSpPr/>
          <p:nvPr/>
        </p:nvSpPr>
        <p:spPr>
          <a:xfrm>
            <a:off x="3484460" y="1250066"/>
            <a:ext cx="394500" cy="45141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apezoid 40">
            <a:extLst>
              <a:ext uri="{FF2B5EF4-FFF2-40B4-BE49-F238E27FC236}">
                <a16:creationId xmlns:a16="http://schemas.microsoft.com/office/drawing/2014/main" id="{1A702FC1-569E-5840-819A-A9DCED395DD1}"/>
              </a:ext>
            </a:extLst>
          </p:cNvPr>
          <p:cNvSpPr/>
          <p:nvPr/>
        </p:nvSpPr>
        <p:spPr>
          <a:xfrm>
            <a:off x="3439602" y="3439611"/>
            <a:ext cx="394500" cy="45141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apezoid 42">
            <a:extLst>
              <a:ext uri="{FF2B5EF4-FFF2-40B4-BE49-F238E27FC236}">
                <a16:creationId xmlns:a16="http://schemas.microsoft.com/office/drawing/2014/main" id="{D7127944-D46A-7948-B0D9-3ACADFD9095E}"/>
              </a:ext>
            </a:extLst>
          </p:cNvPr>
          <p:cNvSpPr/>
          <p:nvPr/>
        </p:nvSpPr>
        <p:spPr>
          <a:xfrm>
            <a:off x="3439604" y="5629156"/>
            <a:ext cx="394500" cy="451413"/>
          </a:xfrm>
          <a:prstGeom prst="trapezoid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miley Face 44">
            <a:extLst>
              <a:ext uri="{FF2B5EF4-FFF2-40B4-BE49-F238E27FC236}">
                <a16:creationId xmlns:a16="http://schemas.microsoft.com/office/drawing/2014/main" id="{75969861-C085-F34A-9BF2-F01B9B55B518}"/>
              </a:ext>
            </a:extLst>
          </p:cNvPr>
          <p:cNvSpPr/>
          <p:nvPr/>
        </p:nvSpPr>
        <p:spPr>
          <a:xfrm>
            <a:off x="7560198" y="196770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9F4E1DDE-9EB8-604F-9AD5-C394E98969A0}"/>
              </a:ext>
            </a:extLst>
          </p:cNvPr>
          <p:cNvSpPr/>
          <p:nvPr/>
        </p:nvSpPr>
        <p:spPr>
          <a:xfrm>
            <a:off x="7560196" y="2519424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0" name="Smiley Face 49">
            <a:extLst>
              <a:ext uri="{FF2B5EF4-FFF2-40B4-BE49-F238E27FC236}">
                <a16:creationId xmlns:a16="http://schemas.microsoft.com/office/drawing/2014/main" id="{5AA841BC-D790-054E-B6EE-38C7C5FEBDFF}"/>
              </a:ext>
            </a:extLst>
          </p:cNvPr>
          <p:cNvSpPr/>
          <p:nvPr/>
        </p:nvSpPr>
        <p:spPr>
          <a:xfrm>
            <a:off x="7560196" y="4992549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1" name="Trapezoid 50">
            <a:extLst>
              <a:ext uri="{FF2B5EF4-FFF2-40B4-BE49-F238E27FC236}">
                <a16:creationId xmlns:a16="http://schemas.microsoft.com/office/drawing/2014/main" id="{84C2E57D-45F4-544A-A0F5-E65808461F46}"/>
              </a:ext>
            </a:extLst>
          </p:cNvPr>
          <p:cNvSpPr/>
          <p:nvPr/>
        </p:nvSpPr>
        <p:spPr>
          <a:xfrm>
            <a:off x="7560196" y="787079"/>
            <a:ext cx="601884" cy="798653"/>
          </a:xfrm>
          <a:prstGeom prst="trapezoi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32F838F7-A91C-1F4F-9353-E8743186E567}"/>
              </a:ext>
            </a:extLst>
          </p:cNvPr>
          <p:cNvSpPr/>
          <p:nvPr/>
        </p:nvSpPr>
        <p:spPr>
          <a:xfrm>
            <a:off x="7560196" y="3098158"/>
            <a:ext cx="601884" cy="79865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93F4A0A3-9FF3-804A-BEDD-FF75899CA4BF}"/>
              </a:ext>
            </a:extLst>
          </p:cNvPr>
          <p:cNvSpPr/>
          <p:nvPr/>
        </p:nvSpPr>
        <p:spPr>
          <a:xfrm>
            <a:off x="7560196" y="5571283"/>
            <a:ext cx="601884" cy="79865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A63DEF6-E43C-E54B-8A04-B17A7E3CE0E2}"/>
              </a:ext>
            </a:extLst>
          </p:cNvPr>
          <p:cNvSpPr/>
          <p:nvPr/>
        </p:nvSpPr>
        <p:spPr>
          <a:xfrm>
            <a:off x="7697165" y="1774785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CFA99378-6EE3-E34F-9E3B-7D2D11951F19}"/>
              </a:ext>
            </a:extLst>
          </p:cNvPr>
          <p:cNvSpPr/>
          <p:nvPr/>
        </p:nvSpPr>
        <p:spPr>
          <a:xfrm>
            <a:off x="7693305" y="4132163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238F36FC-8F5B-4447-94C9-005B193B1C4C}"/>
              </a:ext>
            </a:extLst>
          </p:cNvPr>
          <p:cNvSpPr/>
          <p:nvPr/>
        </p:nvSpPr>
        <p:spPr>
          <a:xfrm>
            <a:off x="2936586" y="1853880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9D5C8B3C-9FA5-1B4F-A720-902A459C17C2}"/>
              </a:ext>
            </a:extLst>
          </p:cNvPr>
          <p:cNvSpPr/>
          <p:nvPr/>
        </p:nvSpPr>
        <p:spPr>
          <a:xfrm>
            <a:off x="2948162" y="4041498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Callout 56">
            <a:extLst>
              <a:ext uri="{FF2B5EF4-FFF2-40B4-BE49-F238E27FC236}">
                <a16:creationId xmlns:a16="http://schemas.microsoft.com/office/drawing/2014/main" id="{BA6A01F8-552A-E045-9ADA-CFF82BDB507A}"/>
              </a:ext>
            </a:extLst>
          </p:cNvPr>
          <p:cNvSpPr/>
          <p:nvPr/>
        </p:nvSpPr>
        <p:spPr>
          <a:xfrm>
            <a:off x="2847846" y="684837"/>
            <a:ext cx="536298" cy="370390"/>
          </a:xfrm>
          <a:prstGeom prst="wedgeEllipseCallout">
            <a:avLst>
              <a:gd name="adj1" fmla="val 59022"/>
              <a:gd name="adj2" fmla="val 645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Callout 57">
            <a:extLst>
              <a:ext uri="{FF2B5EF4-FFF2-40B4-BE49-F238E27FC236}">
                <a16:creationId xmlns:a16="http://schemas.microsoft.com/office/drawing/2014/main" id="{11528F18-CEAA-EA4D-B63A-F5211575EA4F}"/>
              </a:ext>
            </a:extLst>
          </p:cNvPr>
          <p:cNvSpPr/>
          <p:nvPr/>
        </p:nvSpPr>
        <p:spPr>
          <a:xfrm>
            <a:off x="2950563" y="210275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Callout 58">
            <a:extLst>
              <a:ext uri="{FF2B5EF4-FFF2-40B4-BE49-F238E27FC236}">
                <a16:creationId xmlns:a16="http://schemas.microsoft.com/office/drawing/2014/main" id="{B3CD891D-39D5-D24F-A5CD-7FA38605268E}"/>
              </a:ext>
            </a:extLst>
          </p:cNvPr>
          <p:cNvSpPr/>
          <p:nvPr/>
        </p:nvSpPr>
        <p:spPr>
          <a:xfrm>
            <a:off x="2903784" y="2446112"/>
            <a:ext cx="536298" cy="370390"/>
          </a:xfrm>
          <a:prstGeom prst="wedgeEllipseCallout">
            <a:avLst>
              <a:gd name="adj1" fmla="val -79106"/>
              <a:gd name="adj2" fmla="val 5833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Callout 59">
            <a:extLst>
              <a:ext uri="{FF2B5EF4-FFF2-40B4-BE49-F238E27FC236}">
                <a16:creationId xmlns:a16="http://schemas.microsoft.com/office/drawing/2014/main" id="{A564C35D-EB6E-6B40-A8B2-B0C5A26A5AAF}"/>
              </a:ext>
            </a:extLst>
          </p:cNvPr>
          <p:cNvSpPr/>
          <p:nvPr/>
        </p:nvSpPr>
        <p:spPr>
          <a:xfrm>
            <a:off x="2826612" y="2886923"/>
            <a:ext cx="536298" cy="370390"/>
          </a:xfrm>
          <a:prstGeom prst="wedgeEllipseCallout">
            <a:avLst>
              <a:gd name="adj1" fmla="val 59022"/>
              <a:gd name="adj2" fmla="val 520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Callout 60">
            <a:extLst>
              <a:ext uri="{FF2B5EF4-FFF2-40B4-BE49-F238E27FC236}">
                <a16:creationId xmlns:a16="http://schemas.microsoft.com/office/drawing/2014/main" id="{BC14031F-CE90-B547-9778-D31D41BD8176}"/>
              </a:ext>
            </a:extLst>
          </p:cNvPr>
          <p:cNvSpPr/>
          <p:nvPr/>
        </p:nvSpPr>
        <p:spPr>
          <a:xfrm>
            <a:off x="2950563" y="4637594"/>
            <a:ext cx="536298" cy="370390"/>
          </a:xfrm>
          <a:prstGeom prst="wedgeEllipseCallout">
            <a:avLst>
              <a:gd name="adj1" fmla="val -79106"/>
              <a:gd name="adj2" fmla="val 5833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Callout 61">
            <a:extLst>
              <a:ext uri="{FF2B5EF4-FFF2-40B4-BE49-F238E27FC236}">
                <a16:creationId xmlns:a16="http://schemas.microsoft.com/office/drawing/2014/main" id="{3135BA3B-ABC4-E646-A873-D0BD2835E373}"/>
              </a:ext>
            </a:extLst>
          </p:cNvPr>
          <p:cNvSpPr/>
          <p:nvPr/>
        </p:nvSpPr>
        <p:spPr>
          <a:xfrm>
            <a:off x="2847846" y="5131919"/>
            <a:ext cx="536298" cy="370390"/>
          </a:xfrm>
          <a:prstGeom prst="wedgeEllipseCallout">
            <a:avLst>
              <a:gd name="adj1" fmla="val 59022"/>
              <a:gd name="adj2" fmla="val 52083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Callout 62">
            <a:extLst>
              <a:ext uri="{FF2B5EF4-FFF2-40B4-BE49-F238E27FC236}">
                <a16:creationId xmlns:a16="http://schemas.microsoft.com/office/drawing/2014/main" id="{EAA0E5A1-2DAA-B148-B5E7-2A9BA5BC5896}"/>
              </a:ext>
            </a:extLst>
          </p:cNvPr>
          <p:cNvSpPr/>
          <p:nvPr/>
        </p:nvSpPr>
        <p:spPr>
          <a:xfrm>
            <a:off x="8253697" y="210275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Callout 63">
            <a:extLst>
              <a:ext uri="{FF2B5EF4-FFF2-40B4-BE49-F238E27FC236}">
                <a16:creationId xmlns:a16="http://schemas.microsoft.com/office/drawing/2014/main" id="{8864C7C9-BFF8-D142-880E-D3739555C359}"/>
              </a:ext>
            </a:extLst>
          </p:cNvPr>
          <p:cNvSpPr/>
          <p:nvPr/>
        </p:nvSpPr>
        <p:spPr>
          <a:xfrm>
            <a:off x="8257066" y="2520869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Callout 64">
            <a:extLst>
              <a:ext uri="{FF2B5EF4-FFF2-40B4-BE49-F238E27FC236}">
                <a16:creationId xmlns:a16="http://schemas.microsoft.com/office/drawing/2014/main" id="{02F07E1E-42E2-B242-A4CB-4D7FD7C39597}"/>
              </a:ext>
            </a:extLst>
          </p:cNvPr>
          <p:cNvSpPr/>
          <p:nvPr/>
        </p:nvSpPr>
        <p:spPr>
          <a:xfrm>
            <a:off x="8253697" y="4992549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950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miley Face 44">
            <a:extLst>
              <a:ext uri="{FF2B5EF4-FFF2-40B4-BE49-F238E27FC236}">
                <a16:creationId xmlns:a16="http://schemas.microsoft.com/office/drawing/2014/main" id="{75969861-C085-F34A-9BF2-F01B9B55B518}"/>
              </a:ext>
            </a:extLst>
          </p:cNvPr>
          <p:cNvSpPr/>
          <p:nvPr/>
        </p:nvSpPr>
        <p:spPr>
          <a:xfrm>
            <a:off x="7560198" y="196770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47" name="Smiley Face 46">
            <a:extLst>
              <a:ext uri="{FF2B5EF4-FFF2-40B4-BE49-F238E27FC236}">
                <a16:creationId xmlns:a16="http://schemas.microsoft.com/office/drawing/2014/main" id="{9F4E1DDE-9EB8-604F-9AD5-C394E98969A0}"/>
              </a:ext>
            </a:extLst>
          </p:cNvPr>
          <p:cNvSpPr/>
          <p:nvPr/>
        </p:nvSpPr>
        <p:spPr>
          <a:xfrm>
            <a:off x="7560196" y="2519424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0" name="Smiley Face 49">
            <a:extLst>
              <a:ext uri="{FF2B5EF4-FFF2-40B4-BE49-F238E27FC236}">
                <a16:creationId xmlns:a16="http://schemas.microsoft.com/office/drawing/2014/main" id="{5AA841BC-D790-054E-B6EE-38C7C5FEBDFF}"/>
              </a:ext>
            </a:extLst>
          </p:cNvPr>
          <p:cNvSpPr/>
          <p:nvPr/>
        </p:nvSpPr>
        <p:spPr>
          <a:xfrm>
            <a:off x="7560196" y="4992549"/>
            <a:ext cx="601884" cy="578734"/>
          </a:xfrm>
          <a:prstGeom prst="smileyFace">
            <a:avLst>
              <a:gd name="adj" fmla="val 46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51" name="Trapezoid 50">
            <a:extLst>
              <a:ext uri="{FF2B5EF4-FFF2-40B4-BE49-F238E27FC236}">
                <a16:creationId xmlns:a16="http://schemas.microsoft.com/office/drawing/2014/main" id="{84C2E57D-45F4-544A-A0F5-E65808461F46}"/>
              </a:ext>
            </a:extLst>
          </p:cNvPr>
          <p:cNvSpPr/>
          <p:nvPr/>
        </p:nvSpPr>
        <p:spPr>
          <a:xfrm>
            <a:off x="7560196" y="787079"/>
            <a:ext cx="601884" cy="798653"/>
          </a:xfrm>
          <a:prstGeom prst="trapezoid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rapezoid 51">
            <a:extLst>
              <a:ext uri="{FF2B5EF4-FFF2-40B4-BE49-F238E27FC236}">
                <a16:creationId xmlns:a16="http://schemas.microsoft.com/office/drawing/2014/main" id="{32F838F7-A91C-1F4F-9353-E8743186E567}"/>
              </a:ext>
            </a:extLst>
          </p:cNvPr>
          <p:cNvSpPr/>
          <p:nvPr/>
        </p:nvSpPr>
        <p:spPr>
          <a:xfrm>
            <a:off x="7560196" y="3098158"/>
            <a:ext cx="601884" cy="798653"/>
          </a:xfrm>
          <a:prstGeom prst="trapezoid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rapezoid 52">
            <a:extLst>
              <a:ext uri="{FF2B5EF4-FFF2-40B4-BE49-F238E27FC236}">
                <a16:creationId xmlns:a16="http://schemas.microsoft.com/office/drawing/2014/main" id="{93F4A0A3-9FF3-804A-BEDD-FF75899CA4BF}"/>
              </a:ext>
            </a:extLst>
          </p:cNvPr>
          <p:cNvSpPr/>
          <p:nvPr/>
        </p:nvSpPr>
        <p:spPr>
          <a:xfrm>
            <a:off x="7560196" y="5571283"/>
            <a:ext cx="601884" cy="798653"/>
          </a:xfrm>
          <a:prstGeom prst="trapezoid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3A63DEF6-E43C-E54B-8A04-B17A7E3CE0E2}"/>
              </a:ext>
            </a:extLst>
          </p:cNvPr>
          <p:cNvSpPr/>
          <p:nvPr/>
        </p:nvSpPr>
        <p:spPr>
          <a:xfrm>
            <a:off x="7697165" y="1774785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CFA99378-6EE3-E34F-9E3B-7D2D11951F19}"/>
              </a:ext>
            </a:extLst>
          </p:cNvPr>
          <p:cNvSpPr/>
          <p:nvPr/>
        </p:nvSpPr>
        <p:spPr>
          <a:xfrm>
            <a:off x="7693305" y="4132163"/>
            <a:ext cx="335666" cy="555585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Callout 62">
            <a:extLst>
              <a:ext uri="{FF2B5EF4-FFF2-40B4-BE49-F238E27FC236}">
                <a16:creationId xmlns:a16="http://schemas.microsoft.com/office/drawing/2014/main" id="{EAA0E5A1-2DAA-B148-B5E7-2A9BA5BC5896}"/>
              </a:ext>
            </a:extLst>
          </p:cNvPr>
          <p:cNvSpPr/>
          <p:nvPr/>
        </p:nvSpPr>
        <p:spPr>
          <a:xfrm>
            <a:off x="8253697" y="210275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Callout 63">
            <a:extLst>
              <a:ext uri="{FF2B5EF4-FFF2-40B4-BE49-F238E27FC236}">
                <a16:creationId xmlns:a16="http://schemas.microsoft.com/office/drawing/2014/main" id="{8864C7C9-BFF8-D142-880E-D3739555C359}"/>
              </a:ext>
            </a:extLst>
          </p:cNvPr>
          <p:cNvSpPr/>
          <p:nvPr/>
        </p:nvSpPr>
        <p:spPr>
          <a:xfrm>
            <a:off x="8257066" y="2520869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Callout 64">
            <a:extLst>
              <a:ext uri="{FF2B5EF4-FFF2-40B4-BE49-F238E27FC236}">
                <a16:creationId xmlns:a16="http://schemas.microsoft.com/office/drawing/2014/main" id="{02F07E1E-42E2-B242-A4CB-4D7FD7C39597}"/>
              </a:ext>
            </a:extLst>
          </p:cNvPr>
          <p:cNvSpPr/>
          <p:nvPr/>
        </p:nvSpPr>
        <p:spPr>
          <a:xfrm>
            <a:off x="8253697" y="4992549"/>
            <a:ext cx="536298" cy="370390"/>
          </a:xfrm>
          <a:prstGeom prst="wedgeEllipseCallout">
            <a:avLst>
              <a:gd name="adj1" fmla="val -66156"/>
              <a:gd name="adj2" fmla="val 61458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id="{896FC209-9274-FB47-8629-5C73DC764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26" y="775504"/>
            <a:ext cx="1594509" cy="5989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BA39B4-4A16-C840-8285-E189262CEC31}"/>
              </a:ext>
            </a:extLst>
          </p:cNvPr>
          <p:cNvSpPr txBox="1"/>
          <p:nvPr/>
        </p:nvSpPr>
        <p:spPr>
          <a:xfrm>
            <a:off x="2062176" y="395470"/>
            <a:ext cx="21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 1 &amp; 2 </a:t>
            </a:r>
          </a:p>
        </p:txBody>
      </p:sp>
      <p:pic>
        <p:nvPicPr>
          <p:cNvPr id="7" name="Picture 6" descr="A drawing of a person&#13;&#10;&#13;&#10;Description automatically generated">
            <a:extLst>
              <a:ext uri="{FF2B5EF4-FFF2-40B4-BE49-F238E27FC236}">
                <a16:creationId xmlns:a16="http://schemas.microsoft.com/office/drawing/2014/main" id="{827DF50A-F1AF-554F-8528-A8C325406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04" y="764802"/>
            <a:ext cx="2106572" cy="59898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364E5C55-4FF2-8B41-AAC2-4B5A9E39120D}"/>
              </a:ext>
            </a:extLst>
          </p:cNvPr>
          <p:cNvSpPr txBox="1"/>
          <p:nvPr/>
        </p:nvSpPr>
        <p:spPr>
          <a:xfrm>
            <a:off x="5093657" y="395470"/>
            <a:ext cx="2185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3</a:t>
            </a:r>
          </a:p>
        </p:txBody>
      </p:sp>
    </p:spTree>
    <p:extLst>
      <p:ext uri="{BB962C8B-B14F-4D97-AF65-F5344CB8AC3E}">
        <p14:creationId xmlns:p14="http://schemas.microsoft.com/office/powerpoint/2010/main" val="3547016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F353B57E-0E59-F244-BB9E-A7526C2EE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17" y="1248287"/>
            <a:ext cx="6033159" cy="49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41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These pressures act in everyday interactions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8F6AD9-FD68-E74B-A936-B6F2ADE3E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689AE-CD0B-7941-B035-C3A4A4C4C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5557609" y="2978677"/>
            <a:ext cx="1492252" cy="3375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D6995E-8C5B-1A4B-A461-C706062D7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574435" y="2836437"/>
            <a:ext cx="1436230" cy="35176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EFD967F-27DA-3A49-BDF4-9664AF02576E}"/>
              </a:ext>
            </a:extLst>
          </p:cNvPr>
          <p:cNvSpPr/>
          <p:nvPr/>
        </p:nvSpPr>
        <p:spPr>
          <a:xfrm>
            <a:off x="953874" y="395840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9F57A2-8DC6-5441-8FB2-2A166B920EFD}"/>
              </a:ext>
            </a:extLst>
          </p:cNvPr>
          <p:cNvSpPr/>
          <p:nvPr/>
        </p:nvSpPr>
        <p:spPr>
          <a:xfrm>
            <a:off x="5805086" y="4547336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9D04A7-92D0-5B49-845E-DEC3B09AC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6758" y="3399422"/>
            <a:ext cx="986447" cy="1117973"/>
          </a:xfrm>
          <a:prstGeom prst="rect">
            <a:avLst/>
          </a:prstGeom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A67BA5D-3A71-254F-9B08-7D3CF5F0398A}"/>
              </a:ext>
            </a:extLst>
          </p:cNvPr>
          <p:cNvSpPr/>
          <p:nvPr/>
        </p:nvSpPr>
        <p:spPr>
          <a:xfrm>
            <a:off x="6556925" y="3519621"/>
            <a:ext cx="1919893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Want Baba!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83CCFB-6A99-A448-AFBC-F2677AD4B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3205" y="3410608"/>
            <a:ext cx="1770211" cy="1255756"/>
          </a:xfrm>
          <a:prstGeom prst="rect">
            <a:avLst/>
          </a:prstGeom>
        </p:spPr>
      </p:pic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C0C116E5-B4D0-8243-8000-3BE1721A8DE8}"/>
              </a:ext>
            </a:extLst>
          </p:cNvPr>
          <p:cNvSpPr/>
          <p:nvPr/>
        </p:nvSpPr>
        <p:spPr>
          <a:xfrm>
            <a:off x="2050034" y="2607317"/>
            <a:ext cx="1919893" cy="531799"/>
          </a:xfrm>
          <a:prstGeom prst="wedgeRoundRectCallout">
            <a:avLst>
              <a:gd name="adj1" fmla="val -56294"/>
              <a:gd name="adj2" fmla="val 96694"/>
              <a:gd name="adj3" fmla="val 16667"/>
            </a:avLst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???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C4F08C-0730-0C4F-A025-E3C627F44600}"/>
              </a:ext>
            </a:extLst>
          </p:cNvPr>
          <p:cNvSpPr txBox="1">
            <a:spLocks/>
          </p:cNvSpPr>
          <p:nvPr/>
        </p:nvSpPr>
        <p:spPr bwMode="black">
          <a:xfrm>
            <a:off x="4773632" y="1307788"/>
            <a:ext cx="3615988" cy="1188720"/>
          </a:xfrm>
          <a:prstGeom prst="rect">
            <a:avLst/>
          </a:prstGeom>
          <a:noFill/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0000"/>
                </a:solidFill>
              </a:rPr>
              <a:t>Descriptiveness</a:t>
            </a:r>
          </a:p>
        </p:txBody>
      </p:sp>
    </p:spTree>
    <p:extLst>
      <p:ext uri="{BB962C8B-B14F-4D97-AF65-F5344CB8AC3E}">
        <p14:creationId xmlns:p14="http://schemas.microsoft.com/office/powerpoint/2010/main" val="418966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22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Children might respond differently to these pressures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Children:</a:t>
            </a:r>
          </a:p>
          <a:p>
            <a:pPr lvl="1"/>
            <a:r>
              <a:rPr lang="en-US" sz="3200" dirty="0"/>
              <a:t>Often simplify words</a:t>
            </a:r>
          </a:p>
          <a:p>
            <a:pPr lvl="1"/>
            <a:r>
              <a:rPr lang="en-US" sz="3200" dirty="0"/>
              <a:t>Have less experience with language</a:t>
            </a:r>
          </a:p>
          <a:p>
            <a:pPr lvl="1"/>
            <a:r>
              <a:rPr lang="en-US" sz="3200" dirty="0"/>
              <a:t>Have different cognitive systems</a:t>
            </a:r>
          </a:p>
          <a:p>
            <a:pPr lvl="1"/>
            <a:r>
              <a:rPr lang="en-US" sz="3200" dirty="0"/>
              <a:t>Speak to different people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66740-3CF7-3E43-A3AC-9C0C63DE3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460" y="3831928"/>
            <a:ext cx="4398010" cy="251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22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Using iterated learning to study evolution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E71EBF-0A6B-3346-8D9C-703F3FEA0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 descr="iteratedlearning.png">
            <a:extLst>
              <a:ext uri="{FF2B5EF4-FFF2-40B4-BE49-F238E27FC236}">
                <a16:creationId xmlns:a16="http://schemas.microsoft.com/office/drawing/2014/main" id="{7E4B57A7-4D74-2A48-AC31-B4891AA44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33" y="2422033"/>
            <a:ext cx="9477590" cy="249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5C3C9B-B951-084C-ABF3-9088F9F8B4F1}"/>
              </a:ext>
            </a:extLst>
          </p:cNvPr>
          <p:cNvSpPr txBox="1"/>
          <p:nvPr/>
        </p:nvSpPr>
        <p:spPr>
          <a:xfrm>
            <a:off x="70265" y="2988706"/>
            <a:ext cx="1642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Randomly-generated language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0D209-8E7D-0D4D-97B7-BE1F6D934BBC}"/>
              </a:ext>
            </a:extLst>
          </p:cNvPr>
          <p:cNvSpPr txBox="1"/>
          <p:nvPr/>
        </p:nvSpPr>
        <p:spPr>
          <a:xfrm>
            <a:off x="2240029" y="4783902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E55726-CD14-A241-B8A7-35505B179D0D}"/>
              </a:ext>
            </a:extLst>
          </p:cNvPr>
          <p:cNvSpPr txBox="1"/>
          <p:nvPr/>
        </p:nvSpPr>
        <p:spPr>
          <a:xfrm>
            <a:off x="5374734" y="4912094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EF99B-FCF6-5146-87AD-489AE8AA6F13}"/>
              </a:ext>
            </a:extLst>
          </p:cNvPr>
          <p:cNvSpPr txBox="1"/>
          <p:nvPr/>
        </p:nvSpPr>
        <p:spPr>
          <a:xfrm>
            <a:off x="8913534" y="5014735"/>
            <a:ext cx="2902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Generation 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CA7A52-BD3C-3545-A9F2-3F16BC01C621}"/>
              </a:ext>
            </a:extLst>
          </p:cNvPr>
          <p:cNvSpPr txBox="1"/>
          <p:nvPr/>
        </p:nvSpPr>
        <p:spPr>
          <a:xfrm>
            <a:off x="9960864" y="2845106"/>
            <a:ext cx="24988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Resultant language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204DD-F146-9748-8C4D-678A379A30FC}"/>
              </a:ext>
            </a:extLst>
          </p:cNvPr>
          <p:cNvCxnSpPr>
            <a:cxnSpLocks/>
          </p:cNvCxnSpPr>
          <p:nvPr/>
        </p:nvCxnSpPr>
        <p:spPr>
          <a:xfrm flipV="1">
            <a:off x="3029976" y="9009201"/>
            <a:ext cx="1142629" cy="700122"/>
          </a:xfrm>
          <a:prstGeom prst="straightConnector1">
            <a:avLst/>
          </a:prstGeom>
          <a:ln w="152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9086E-57A1-CF45-B95C-E1BA09206ADD}"/>
              </a:ext>
            </a:extLst>
          </p:cNvPr>
          <p:cNvSpPr txBox="1"/>
          <p:nvPr/>
        </p:nvSpPr>
        <p:spPr>
          <a:xfrm>
            <a:off x="9635067" y="6265333"/>
            <a:ext cx="21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Kirby et al. (2008)</a:t>
            </a:r>
          </a:p>
        </p:txBody>
      </p:sp>
    </p:spTree>
    <p:extLst>
      <p:ext uri="{BB962C8B-B14F-4D97-AF65-F5344CB8AC3E}">
        <p14:creationId xmlns:p14="http://schemas.microsoft.com/office/powerpoint/2010/main" val="192657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Using iterated learning to study evolution</a:t>
            </a:r>
          </a:p>
        </p:txBody>
      </p:sp>
      <p:pic>
        <p:nvPicPr>
          <p:cNvPr id="13" name="Content Placeholder 1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9F0C491-188D-974A-816D-B0894D798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81372" y="1408594"/>
            <a:ext cx="7111946" cy="4636864"/>
          </a:xfr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35204DD-F146-9748-8C4D-678A379A30FC}"/>
              </a:ext>
            </a:extLst>
          </p:cNvPr>
          <p:cNvCxnSpPr>
            <a:cxnSpLocks/>
          </p:cNvCxnSpPr>
          <p:nvPr/>
        </p:nvCxnSpPr>
        <p:spPr>
          <a:xfrm flipV="1">
            <a:off x="3029976" y="9009201"/>
            <a:ext cx="1142629" cy="700122"/>
          </a:xfrm>
          <a:prstGeom prst="straightConnector1">
            <a:avLst/>
          </a:prstGeom>
          <a:ln w="1524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9086E-57A1-CF45-B95C-E1BA09206ADD}"/>
              </a:ext>
            </a:extLst>
          </p:cNvPr>
          <p:cNvSpPr txBox="1"/>
          <p:nvPr/>
        </p:nvSpPr>
        <p:spPr>
          <a:xfrm>
            <a:off x="9635067" y="6265333"/>
            <a:ext cx="2181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Kirby et al. (2008)</a:t>
            </a:r>
          </a:p>
        </p:txBody>
      </p:sp>
    </p:spTree>
    <p:extLst>
      <p:ext uri="{BB962C8B-B14F-4D97-AF65-F5344CB8AC3E}">
        <p14:creationId xmlns:p14="http://schemas.microsoft.com/office/powerpoint/2010/main" val="679607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8AF-2502-3C44-95EC-3B35307C3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188720"/>
          </a:xfrm>
          <a:solidFill>
            <a:srgbClr val="FFC000"/>
          </a:solidFill>
          <a:ln>
            <a:noFill/>
          </a:ln>
        </p:spPr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A407F9-EF58-184F-8316-8345A9618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88720"/>
            <a:ext cx="12192000" cy="5669280"/>
          </a:xfrm>
        </p:spPr>
        <p:txBody>
          <a:bodyPr>
            <a:normAutofit/>
          </a:bodyPr>
          <a:lstStyle/>
          <a:p>
            <a:r>
              <a:rPr lang="en-US" sz="3200" dirty="0"/>
              <a:t>This is not how generational transmission operates</a:t>
            </a:r>
          </a:p>
          <a:p>
            <a:endParaRPr lang="en-US"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07D2B9-7ADC-FF40-BD34-C4FF96D2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982"/>
          <a:stretch/>
        </p:blipFill>
        <p:spPr>
          <a:xfrm>
            <a:off x="40893" y="2904699"/>
            <a:ext cx="1431607" cy="35176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011417-61CA-D54F-8C25-E6FE08FD1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6644571" y="3146317"/>
            <a:ext cx="1492252" cy="337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B089EB-2D46-7445-927B-C1E9EEBDE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7674"/>
          <a:stretch/>
        </p:blipFill>
        <p:spPr>
          <a:xfrm>
            <a:off x="2644555" y="2988837"/>
            <a:ext cx="1440048" cy="351761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FEE82FF-F657-FB4F-A4C1-642C83C7C874}"/>
              </a:ext>
            </a:extLst>
          </p:cNvPr>
          <p:cNvSpPr/>
          <p:nvPr/>
        </p:nvSpPr>
        <p:spPr>
          <a:xfrm>
            <a:off x="3056324" y="4138273"/>
            <a:ext cx="751840" cy="15152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C17ED5-D58C-044B-8D77-FB6BDF596189}"/>
              </a:ext>
            </a:extLst>
          </p:cNvPr>
          <p:cNvSpPr/>
          <p:nvPr/>
        </p:nvSpPr>
        <p:spPr>
          <a:xfrm>
            <a:off x="430784" y="398165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05524BB-5306-764B-A79E-3A24388D2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813"/>
          <a:stretch/>
        </p:blipFill>
        <p:spPr>
          <a:xfrm>
            <a:off x="4302172" y="2988836"/>
            <a:ext cx="1436230" cy="351761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532FC8-05B9-8E47-9858-7DE8964D7F3B}"/>
              </a:ext>
            </a:extLst>
          </p:cNvPr>
          <p:cNvSpPr/>
          <p:nvPr/>
        </p:nvSpPr>
        <p:spPr>
          <a:xfrm>
            <a:off x="4666892" y="4110809"/>
            <a:ext cx="751840" cy="16459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A5A83627-7899-744F-895D-1326C6E11C85}"/>
              </a:ext>
            </a:extLst>
          </p:cNvPr>
          <p:cNvSpPr/>
          <p:nvPr/>
        </p:nvSpPr>
        <p:spPr>
          <a:xfrm>
            <a:off x="6096000" y="2143024"/>
            <a:ext cx="1547888" cy="1318253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is a sheep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ADA073B-DB24-0C47-8DC1-66F0257C7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8536018" y="1950755"/>
            <a:ext cx="1492252" cy="470485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820E327-7C98-2B43-A0DB-B9E44AE1FA56}"/>
              </a:ext>
            </a:extLst>
          </p:cNvPr>
          <p:cNvSpPr/>
          <p:nvPr/>
        </p:nvSpPr>
        <p:spPr>
          <a:xfrm>
            <a:off x="6892048" y="4714976"/>
            <a:ext cx="751840" cy="77935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586CBB7-0CFA-A046-9AF7-8734D371CC70}"/>
              </a:ext>
            </a:extLst>
          </p:cNvPr>
          <p:cNvSpPr/>
          <p:nvPr/>
        </p:nvSpPr>
        <p:spPr>
          <a:xfrm>
            <a:off x="8760491" y="4145315"/>
            <a:ext cx="751840" cy="10493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408DAD8-C784-8742-B6FA-53C756D8D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13" r="-2468"/>
          <a:stretch/>
        </p:blipFill>
        <p:spPr>
          <a:xfrm>
            <a:off x="10884851" y="3416964"/>
            <a:ext cx="1492252" cy="3375375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F629918-8A8C-2640-9634-534F545D8BD0}"/>
              </a:ext>
            </a:extLst>
          </p:cNvPr>
          <p:cNvSpPr/>
          <p:nvPr/>
        </p:nvSpPr>
        <p:spPr>
          <a:xfrm>
            <a:off x="1696973" y="3046939"/>
            <a:ext cx="1137920" cy="629920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sheep</a:t>
            </a:r>
          </a:p>
        </p:txBody>
      </p:sp>
      <p:sp>
        <p:nvSpPr>
          <p:cNvPr id="27" name="Rounded Rectangular Callout 26">
            <a:extLst>
              <a:ext uri="{FF2B5EF4-FFF2-40B4-BE49-F238E27FC236}">
                <a16:creationId xmlns:a16="http://schemas.microsoft.com/office/drawing/2014/main" id="{657A834F-5BB9-8343-8D28-252C0ACFE733}"/>
              </a:ext>
            </a:extLst>
          </p:cNvPr>
          <p:cNvSpPr/>
          <p:nvPr/>
        </p:nvSpPr>
        <p:spPr>
          <a:xfrm>
            <a:off x="10090145" y="2932463"/>
            <a:ext cx="1137920" cy="629920"/>
          </a:xfrm>
          <a:prstGeom prst="wedgeRoundRectCallout">
            <a:avLst>
              <a:gd name="adj1" fmla="val -104762"/>
              <a:gd name="adj2" fmla="val 689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a sheep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A88681F-DFD2-EA4B-81BF-E1AE6AFBB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941" y="2988837"/>
            <a:ext cx="907140" cy="90714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1BB65EA-0979-E04A-B652-1EDFEB8AA2C1}"/>
              </a:ext>
            </a:extLst>
          </p:cNvPr>
          <p:cNvSpPr/>
          <p:nvPr/>
        </p:nvSpPr>
        <p:spPr>
          <a:xfrm>
            <a:off x="11172513" y="4923609"/>
            <a:ext cx="751840" cy="77935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977621F-E3D1-0B49-AA6A-1970E170E5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5603565" y="5514656"/>
            <a:ext cx="1137920" cy="8905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D8D583-4912-3D4A-A101-11015D76A3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9766946" y="5489351"/>
            <a:ext cx="1137920" cy="8905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0819B90-CF8F-4A4A-9DBA-4A5F58A8A5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963" t="11740" r="21067" b="17686"/>
          <a:stretch/>
        </p:blipFill>
        <p:spPr>
          <a:xfrm>
            <a:off x="1503437" y="5484240"/>
            <a:ext cx="1094731" cy="8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42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20" grpId="0" animBg="1"/>
      <p:bldP spid="21" grpId="0" animBg="1"/>
      <p:bldP spid="24" grpId="0" animBg="1"/>
      <p:bldP spid="25" grpId="0" animBg="1"/>
      <p:bldP spid="8" grpId="0" animBg="1"/>
      <p:bldP spid="8" grpId="1" animBg="1"/>
      <p:bldP spid="27" grpId="0" animBg="1"/>
      <p:bldP spid="31" grpId="0" animBg="1"/>
    </p:bldLst>
  </p:timing>
</p:sld>
</file>

<file path=ppt/theme/theme1.xml><?xml version="1.0" encoding="utf-8"?>
<a:theme xmlns:a="http://schemas.openxmlformats.org/drawingml/2006/main" name="Parcel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15006</TotalTime>
  <Words>1313</Words>
  <Application>Microsoft Macintosh PowerPoint</Application>
  <PresentationFormat>Widescreen</PresentationFormat>
  <Paragraphs>253</Paragraphs>
  <Slides>49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Georgia</vt:lpstr>
      <vt:lpstr>Gill Sans MT</vt:lpstr>
      <vt:lpstr>Times New Roman</vt:lpstr>
      <vt:lpstr>Parcel</vt:lpstr>
      <vt:lpstr>Caregiver reconstruction of children’s errors: the preservation of COMPLEXITY in language</vt:lpstr>
      <vt:lpstr>Languages change</vt:lpstr>
      <vt:lpstr>Why do languages evolve?</vt:lpstr>
      <vt:lpstr>These pressures act in everyday interactions</vt:lpstr>
      <vt:lpstr>These pressures act in everyday interactions</vt:lpstr>
      <vt:lpstr>Children might respond differently to these pressures</vt:lpstr>
      <vt:lpstr>Using iterated learning to study evolution</vt:lpstr>
      <vt:lpstr>Using iterated learning to study evolution</vt:lpstr>
      <vt:lpstr>But…</vt:lpstr>
      <vt:lpstr>Iterated learning studies with children </vt:lpstr>
      <vt:lpstr>Iterated learning studies with children </vt:lpstr>
      <vt:lpstr>This is still not how generational transmission operates</vt:lpstr>
      <vt:lpstr>Experiment 1 paradigm</vt:lpstr>
      <vt:lpstr>Experiment 1 paradigm</vt:lpstr>
      <vt:lpstr>Experiment 1: adult baseline</vt:lpstr>
      <vt:lpstr>Algorithmic complexity measure</vt:lpstr>
      <vt:lpstr>Accuracy increases over generations</vt:lpstr>
      <vt:lpstr>Complexity decreases over generations</vt:lpstr>
      <vt:lpstr>Complexity decreases over generations</vt:lpstr>
      <vt:lpstr>Complexity decreases over generations</vt:lpstr>
      <vt:lpstr>Additional complexity plots</vt:lpstr>
      <vt:lpstr>Experiment 2 paradigm</vt:lpstr>
      <vt:lpstr>Experiment 1 paradigm</vt:lpstr>
      <vt:lpstr>Experiment 1 paradigm</vt:lpstr>
      <vt:lpstr>Experiment 2 paradigm</vt:lpstr>
      <vt:lpstr>Experiment 1 paradigm</vt:lpstr>
      <vt:lpstr>Experiment 1 paradigm</vt:lpstr>
      <vt:lpstr>Experiment 2 PARADIGM</vt:lpstr>
      <vt:lpstr>Experiment 2: ADULT-ADULT DYAD</vt:lpstr>
      <vt:lpstr>DYAD achieves consistent levels of accuracy</vt:lpstr>
      <vt:lpstr>…While Editors Reintroduce complexity </vt:lpstr>
      <vt:lpstr>Editors help retain a higher level of complexity</vt:lpstr>
      <vt:lpstr>Preliminary conclusions</vt:lpstr>
      <vt:lpstr>Ongoing work</vt:lpstr>
      <vt:lpstr>Preliminary child baseline results</vt:lpstr>
      <vt:lpstr>Qualitative Analysis</vt:lpstr>
      <vt:lpstr>Qualitative Analysis</vt:lpstr>
      <vt:lpstr>Qualitative Analysis</vt:lpstr>
      <vt:lpstr>Structure task</vt:lpstr>
      <vt:lpstr>Structure task</vt:lpstr>
      <vt:lpstr>Thank you!</vt:lpstr>
      <vt:lpstr>Algorithmic complexity measure ctd.</vt:lpstr>
      <vt:lpstr>Languages show the effects of these pressures</vt:lpstr>
      <vt:lpstr>Descriptiveness pressure</vt:lpstr>
      <vt:lpstr>Transmissibility pressure</vt:lpstr>
      <vt:lpstr>Experiment 1 results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Caregiver reconstruction of children’s errors: the preservation of COMPLEXITY in language</dc:title>
  <dc:creator>Microsoft Office User</dc:creator>
  <cp:lastModifiedBy>Microsoft Office User</cp:lastModifiedBy>
  <cp:revision>75</cp:revision>
  <dcterms:created xsi:type="dcterms:W3CDTF">2018-11-10T20:44:36Z</dcterms:created>
  <dcterms:modified xsi:type="dcterms:W3CDTF">2019-01-30T21:17:43Z</dcterms:modified>
</cp:coreProperties>
</file>